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4" r:id="rId2"/>
    <p:sldId id="258" r:id="rId3"/>
    <p:sldId id="259" r:id="rId4"/>
    <p:sldId id="265" r:id="rId5"/>
    <p:sldId id="257" r:id="rId6"/>
    <p:sldId id="266" r:id="rId7"/>
    <p:sldId id="268" r:id="rId8"/>
    <p:sldId id="269" r:id="rId9"/>
    <p:sldId id="270" r:id="rId10"/>
    <p:sldId id="261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2FE39-7A44-4F74-B959-F8C8B0F0F3D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6781F4-DB51-4D17-85D6-FB7C273C5B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 softdrink</a:t>
          </a:r>
        </a:p>
      </dgm:t>
    </dgm:pt>
    <dgm:pt modelId="{C2D7D2BA-C319-488E-B36A-63C84A1288AA}" type="parTrans" cxnId="{6474660A-09F6-4A95-8776-B11B3F8763AA}">
      <dgm:prSet/>
      <dgm:spPr/>
      <dgm:t>
        <a:bodyPr/>
        <a:lstStyle/>
        <a:p>
          <a:endParaRPr lang="en-US"/>
        </a:p>
      </dgm:t>
    </dgm:pt>
    <dgm:pt modelId="{64882494-20C4-4545-B963-0BBD202D1B5A}" type="sibTrans" cxnId="{6474660A-09F6-4A95-8776-B11B3F8763AA}">
      <dgm:prSet/>
      <dgm:spPr/>
      <dgm:t>
        <a:bodyPr/>
        <a:lstStyle/>
        <a:p>
          <a:endParaRPr lang="en-US"/>
        </a:p>
      </dgm:t>
    </dgm:pt>
    <dgm:pt modelId="{0E688A2A-6CDD-4255-B56B-EBC055A56E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Healthy lifestyle (core value)</a:t>
          </a:r>
        </a:p>
      </dgm:t>
    </dgm:pt>
    <dgm:pt modelId="{03953702-8CA4-4C68-BD00-56D17EC6B3D7}" type="parTrans" cxnId="{C123613E-2EC9-48A4-B492-79EC3647488D}">
      <dgm:prSet/>
      <dgm:spPr/>
      <dgm:t>
        <a:bodyPr/>
        <a:lstStyle/>
        <a:p>
          <a:endParaRPr lang="en-US"/>
        </a:p>
      </dgm:t>
    </dgm:pt>
    <dgm:pt modelId="{B7CBA37A-5F69-4A4C-9498-708D7176206A}" type="sibTrans" cxnId="{C123613E-2EC9-48A4-B492-79EC3647488D}">
      <dgm:prSet/>
      <dgm:spPr/>
      <dgm:t>
        <a:bodyPr/>
        <a:lstStyle/>
        <a:p>
          <a:endParaRPr lang="en-US"/>
        </a:p>
      </dgm:t>
    </dgm:pt>
    <dgm:pt modelId="{742D078C-5EB0-4FFE-A3E4-146FE631EEF0}" type="pres">
      <dgm:prSet presAssocID="{A8E2FE39-7A44-4F74-B959-F8C8B0F0F3D1}" presName="root" presStyleCnt="0">
        <dgm:presLayoutVars>
          <dgm:dir/>
          <dgm:resizeHandles val="exact"/>
        </dgm:presLayoutVars>
      </dgm:prSet>
      <dgm:spPr/>
    </dgm:pt>
    <dgm:pt modelId="{83C0B711-47E3-4A33-BCB0-B87F8BC8E3F6}" type="pres">
      <dgm:prSet presAssocID="{956781F4-DB51-4D17-85D6-FB7C273C5B26}" presName="compNode" presStyleCnt="0"/>
      <dgm:spPr/>
    </dgm:pt>
    <dgm:pt modelId="{44AB8CD6-7044-405B-946C-056D75B3D096}" type="pres">
      <dgm:prSet presAssocID="{956781F4-DB51-4D17-85D6-FB7C273C5B2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CAFD4C68-0927-453C-B0E0-84DD42D8FD88}" type="pres">
      <dgm:prSet presAssocID="{956781F4-DB51-4D17-85D6-FB7C273C5B26}" presName="spaceRect" presStyleCnt="0"/>
      <dgm:spPr/>
    </dgm:pt>
    <dgm:pt modelId="{635FFAD5-4196-43AE-A05C-EEE297DF681A}" type="pres">
      <dgm:prSet presAssocID="{956781F4-DB51-4D17-85D6-FB7C273C5B26}" presName="textRect" presStyleLbl="revTx" presStyleIdx="0" presStyleCnt="2">
        <dgm:presLayoutVars>
          <dgm:chMax val="1"/>
          <dgm:chPref val="1"/>
        </dgm:presLayoutVars>
      </dgm:prSet>
      <dgm:spPr/>
    </dgm:pt>
    <dgm:pt modelId="{D6FDCD2E-132A-4035-AFA5-0E92D5E0664D}" type="pres">
      <dgm:prSet presAssocID="{64882494-20C4-4545-B963-0BBD202D1B5A}" presName="sibTrans" presStyleCnt="0"/>
      <dgm:spPr/>
    </dgm:pt>
    <dgm:pt modelId="{96D54A1E-8812-4C76-89ED-BBED7E3C3FF5}" type="pres">
      <dgm:prSet presAssocID="{0E688A2A-6CDD-4255-B56B-EBC055A56ED8}" presName="compNode" presStyleCnt="0"/>
      <dgm:spPr/>
    </dgm:pt>
    <dgm:pt modelId="{555AF435-6193-4ABD-AF29-44216776CC2A}" type="pres">
      <dgm:prSet presAssocID="{0E688A2A-6CDD-4255-B56B-EBC055A56ED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BC8CC18C-6743-479C-93E9-C49E8E1FD0CB}" type="pres">
      <dgm:prSet presAssocID="{0E688A2A-6CDD-4255-B56B-EBC055A56ED8}" presName="spaceRect" presStyleCnt="0"/>
      <dgm:spPr/>
    </dgm:pt>
    <dgm:pt modelId="{25673253-0019-4F64-9EA6-37D9882FF78E}" type="pres">
      <dgm:prSet presAssocID="{0E688A2A-6CDD-4255-B56B-EBC055A56ED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474660A-09F6-4A95-8776-B11B3F8763AA}" srcId="{A8E2FE39-7A44-4F74-B959-F8C8B0F0F3D1}" destId="{956781F4-DB51-4D17-85D6-FB7C273C5B26}" srcOrd="0" destOrd="0" parTransId="{C2D7D2BA-C319-488E-B36A-63C84A1288AA}" sibTransId="{64882494-20C4-4545-B963-0BBD202D1B5A}"/>
    <dgm:cxn modelId="{C31F8B25-D3C5-4EBD-B992-0A620B428B9F}" type="presOf" srcId="{956781F4-DB51-4D17-85D6-FB7C273C5B26}" destId="{635FFAD5-4196-43AE-A05C-EEE297DF681A}" srcOrd="0" destOrd="0" presId="urn:microsoft.com/office/officeart/2018/2/layout/IconLabelList"/>
    <dgm:cxn modelId="{C123613E-2EC9-48A4-B492-79EC3647488D}" srcId="{A8E2FE39-7A44-4F74-B959-F8C8B0F0F3D1}" destId="{0E688A2A-6CDD-4255-B56B-EBC055A56ED8}" srcOrd="1" destOrd="0" parTransId="{03953702-8CA4-4C68-BD00-56D17EC6B3D7}" sibTransId="{B7CBA37A-5F69-4A4C-9498-708D7176206A}"/>
    <dgm:cxn modelId="{16781D69-4750-4507-B484-AF81EDBC8F29}" type="presOf" srcId="{0E688A2A-6CDD-4255-B56B-EBC055A56ED8}" destId="{25673253-0019-4F64-9EA6-37D9882FF78E}" srcOrd="0" destOrd="0" presId="urn:microsoft.com/office/officeart/2018/2/layout/IconLabelList"/>
    <dgm:cxn modelId="{AE91847D-E783-4C22-8139-F54D60F72AA8}" type="presOf" srcId="{A8E2FE39-7A44-4F74-B959-F8C8B0F0F3D1}" destId="{742D078C-5EB0-4FFE-A3E4-146FE631EEF0}" srcOrd="0" destOrd="0" presId="urn:microsoft.com/office/officeart/2018/2/layout/IconLabelList"/>
    <dgm:cxn modelId="{DE6A4FF5-32DD-4265-9B06-2AF8961A77F9}" type="presParOf" srcId="{742D078C-5EB0-4FFE-A3E4-146FE631EEF0}" destId="{83C0B711-47E3-4A33-BCB0-B87F8BC8E3F6}" srcOrd="0" destOrd="0" presId="urn:microsoft.com/office/officeart/2018/2/layout/IconLabelList"/>
    <dgm:cxn modelId="{6A4E5EC8-4EDF-43D1-91AB-504696E2B750}" type="presParOf" srcId="{83C0B711-47E3-4A33-BCB0-B87F8BC8E3F6}" destId="{44AB8CD6-7044-405B-946C-056D75B3D096}" srcOrd="0" destOrd="0" presId="urn:microsoft.com/office/officeart/2018/2/layout/IconLabelList"/>
    <dgm:cxn modelId="{125C1179-4A42-46C1-BCDC-36888C32FF3D}" type="presParOf" srcId="{83C0B711-47E3-4A33-BCB0-B87F8BC8E3F6}" destId="{CAFD4C68-0927-453C-B0E0-84DD42D8FD88}" srcOrd="1" destOrd="0" presId="urn:microsoft.com/office/officeart/2018/2/layout/IconLabelList"/>
    <dgm:cxn modelId="{9CD9510E-4E52-4CE3-9D9A-7C085D69E10D}" type="presParOf" srcId="{83C0B711-47E3-4A33-BCB0-B87F8BC8E3F6}" destId="{635FFAD5-4196-43AE-A05C-EEE297DF681A}" srcOrd="2" destOrd="0" presId="urn:microsoft.com/office/officeart/2018/2/layout/IconLabelList"/>
    <dgm:cxn modelId="{E83D09EE-731C-4F4D-9B9A-F79D8E939F9D}" type="presParOf" srcId="{742D078C-5EB0-4FFE-A3E4-146FE631EEF0}" destId="{D6FDCD2E-132A-4035-AFA5-0E92D5E0664D}" srcOrd="1" destOrd="0" presId="urn:microsoft.com/office/officeart/2018/2/layout/IconLabelList"/>
    <dgm:cxn modelId="{1D344240-167E-4068-80E5-F4E654A250B9}" type="presParOf" srcId="{742D078C-5EB0-4FFE-A3E4-146FE631EEF0}" destId="{96D54A1E-8812-4C76-89ED-BBED7E3C3FF5}" srcOrd="2" destOrd="0" presId="urn:microsoft.com/office/officeart/2018/2/layout/IconLabelList"/>
    <dgm:cxn modelId="{4D95F9B3-6C17-4497-BCBB-1E5F915A8D9E}" type="presParOf" srcId="{96D54A1E-8812-4C76-89ED-BBED7E3C3FF5}" destId="{555AF435-6193-4ABD-AF29-44216776CC2A}" srcOrd="0" destOrd="0" presId="urn:microsoft.com/office/officeart/2018/2/layout/IconLabelList"/>
    <dgm:cxn modelId="{54A222B0-C5D2-43A9-A310-AE477FBE0643}" type="presParOf" srcId="{96D54A1E-8812-4C76-89ED-BBED7E3C3FF5}" destId="{BC8CC18C-6743-479C-93E9-C49E8E1FD0CB}" srcOrd="1" destOrd="0" presId="urn:microsoft.com/office/officeart/2018/2/layout/IconLabelList"/>
    <dgm:cxn modelId="{3DB717A6-BC1F-4FB6-9600-2B8B6C16AFAA}" type="presParOf" srcId="{96D54A1E-8812-4C76-89ED-BBED7E3C3FF5}" destId="{25673253-0019-4F64-9EA6-37D9882FF78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52E67-D525-418A-836A-1E8FAAF6EFC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F249C4-1156-4EC1-80B0-FF7230E07D5B}">
      <dgm:prSet/>
      <dgm:spPr>
        <a:solidFill>
          <a:srgbClr val="C00000"/>
        </a:solidFill>
      </dgm:spPr>
      <dgm:t>
        <a:bodyPr/>
        <a:lstStyle/>
        <a:p>
          <a:r>
            <a:rPr lang="en-HK" dirty="0"/>
            <a:t>Colombo-  unreasonably expensive</a:t>
          </a:r>
          <a:endParaRPr lang="en-US" dirty="0"/>
        </a:p>
      </dgm:t>
    </dgm:pt>
    <dgm:pt modelId="{0742C6A9-69A8-46D4-962D-4E51E66F5B5B}" type="parTrans" cxnId="{71F95733-B82A-4CCA-855C-3C09FF71BD8C}">
      <dgm:prSet/>
      <dgm:spPr/>
      <dgm:t>
        <a:bodyPr/>
        <a:lstStyle/>
        <a:p>
          <a:endParaRPr lang="en-US"/>
        </a:p>
      </dgm:t>
    </dgm:pt>
    <dgm:pt modelId="{C5F2B1F6-0A2D-447A-895D-0C2B78F43C4A}" type="sibTrans" cxnId="{71F95733-B82A-4CCA-855C-3C09FF71BD8C}">
      <dgm:prSet/>
      <dgm:spPr/>
      <dgm:t>
        <a:bodyPr/>
        <a:lstStyle/>
        <a:p>
          <a:endParaRPr lang="en-US"/>
        </a:p>
      </dgm:t>
    </dgm:pt>
    <dgm:pt modelId="{B3755A72-67D4-404F-9C63-E204E7258733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Free education (high literacy level)</a:t>
          </a:r>
        </a:p>
      </dgm:t>
    </dgm:pt>
    <dgm:pt modelId="{B293A698-AA09-43E2-86C4-52BA5D979AB8}" type="parTrans" cxnId="{501D4E40-FA01-43B7-8055-0DCC6DA550DE}">
      <dgm:prSet/>
      <dgm:spPr/>
      <dgm:t>
        <a:bodyPr/>
        <a:lstStyle/>
        <a:p>
          <a:endParaRPr lang="en-US"/>
        </a:p>
      </dgm:t>
    </dgm:pt>
    <dgm:pt modelId="{C5A8EB11-9E07-4B1C-B870-69BBC795FF03}" type="sibTrans" cxnId="{501D4E40-FA01-43B7-8055-0DCC6DA550DE}">
      <dgm:prSet/>
      <dgm:spPr/>
      <dgm:t>
        <a:bodyPr/>
        <a:lstStyle/>
        <a:p>
          <a:endParaRPr lang="en-US"/>
        </a:p>
      </dgm:t>
    </dgm:pt>
    <dgm:pt modelId="{EC65161D-A036-4196-97F8-646A28FD2368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Registration process (Not transparent)</a:t>
          </a:r>
        </a:p>
      </dgm:t>
    </dgm:pt>
    <dgm:pt modelId="{0959DB72-9505-4B05-B7EE-A92EFC56CD37}" type="parTrans" cxnId="{EE9ADDF1-0DB0-4237-9A8E-36A6F44EB216}">
      <dgm:prSet/>
      <dgm:spPr/>
      <dgm:t>
        <a:bodyPr/>
        <a:lstStyle/>
        <a:p>
          <a:endParaRPr lang="en-HK"/>
        </a:p>
      </dgm:t>
    </dgm:pt>
    <dgm:pt modelId="{D20ECD73-EB93-4C41-B368-1565AABA9A23}" type="sibTrans" cxnId="{EE9ADDF1-0DB0-4237-9A8E-36A6F44EB216}">
      <dgm:prSet/>
      <dgm:spPr/>
      <dgm:t>
        <a:bodyPr/>
        <a:lstStyle/>
        <a:p>
          <a:endParaRPr lang="en-HK"/>
        </a:p>
      </dgm:t>
    </dgm:pt>
    <dgm:pt modelId="{4AF055CC-46DC-4F83-B23F-19951DC0888D}">
      <dgm:prSet/>
      <dgm:spPr>
        <a:solidFill>
          <a:schemeClr val="accent1"/>
        </a:solidFill>
      </dgm:spPr>
      <dgm:t>
        <a:bodyPr/>
        <a:lstStyle/>
        <a:p>
          <a:r>
            <a:rPr lang="en-US" altLang="zh-TW" dirty="0"/>
            <a:t>Foreign exchange control</a:t>
          </a:r>
          <a:endParaRPr lang="en-US" dirty="0"/>
        </a:p>
      </dgm:t>
    </dgm:pt>
    <dgm:pt modelId="{60A19A0F-408D-4F32-979E-21A3AB4AE9B2}" type="parTrans" cxnId="{32FE91C0-1F0E-4294-8FCB-98129151D880}">
      <dgm:prSet/>
      <dgm:spPr/>
      <dgm:t>
        <a:bodyPr/>
        <a:lstStyle/>
        <a:p>
          <a:endParaRPr lang="en-HK"/>
        </a:p>
      </dgm:t>
    </dgm:pt>
    <dgm:pt modelId="{BAB2E592-399D-4E3E-9D81-297F2FAE9AD8}" type="sibTrans" cxnId="{32FE91C0-1F0E-4294-8FCB-98129151D880}">
      <dgm:prSet/>
      <dgm:spPr/>
      <dgm:t>
        <a:bodyPr/>
        <a:lstStyle/>
        <a:p>
          <a:endParaRPr lang="en-HK"/>
        </a:p>
      </dgm:t>
    </dgm:pt>
    <dgm:pt modelId="{5C04B2CB-E91E-4472-A9B1-F22C9A5C163D}">
      <dgm:prSet/>
      <dgm:spPr>
        <a:solidFill>
          <a:srgbClr val="C00000"/>
        </a:solidFill>
      </dgm:spPr>
      <dgm:t>
        <a:bodyPr/>
        <a:lstStyle/>
        <a:p>
          <a:r>
            <a:rPr lang="en-US" altLang="zh-TW" dirty="0"/>
            <a:t>Ownership</a:t>
          </a:r>
          <a:endParaRPr lang="en-US" dirty="0"/>
        </a:p>
      </dgm:t>
    </dgm:pt>
    <dgm:pt modelId="{A912BA2A-C801-4FFC-BAF3-2C63A144D1CC}" type="parTrans" cxnId="{BDF30E34-4C3F-40B3-A63D-5C28CB14181E}">
      <dgm:prSet/>
      <dgm:spPr/>
      <dgm:t>
        <a:bodyPr/>
        <a:lstStyle/>
        <a:p>
          <a:endParaRPr lang="en-HK"/>
        </a:p>
      </dgm:t>
    </dgm:pt>
    <dgm:pt modelId="{68835C27-99CA-43CE-9003-429666FB0F1B}" type="sibTrans" cxnId="{BDF30E34-4C3F-40B3-A63D-5C28CB14181E}">
      <dgm:prSet/>
      <dgm:spPr/>
      <dgm:t>
        <a:bodyPr/>
        <a:lstStyle/>
        <a:p>
          <a:endParaRPr lang="en-HK"/>
        </a:p>
      </dgm:t>
    </dgm:pt>
    <dgm:pt modelId="{7914F1F9-9898-4EDD-B3C6-43BE67A2C901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Lots of bare &amp; abandoned agricultural lands </a:t>
          </a:r>
        </a:p>
      </dgm:t>
    </dgm:pt>
    <dgm:pt modelId="{E79DA858-2C6C-4B5C-A21B-C709AF610EA0}" type="sibTrans" cxnId="{FB222EB9-2E0B-4B57-86B8-972BF95960E6}">
      <dgm:prSet/>
      <dgm:spPr/>
      <dgm:t>
        <a:bodyPr/>
        <a:lstStyle/>
        <a:p>
          <a:endParaRPr lang="en-US"/>
        </a:p>
      </dgm:t>
    </dgm:pt>
    <dgm:pt modelId="{C70BB1C9-6A8A-4D06-842E-BF9E18877B14}" type="parTrans" cxnId="{FB222EB9-2E0B-4B57-86B8-972BF95960E6}">
      <dgm:prSet/>
      <dgm:spPr/>
      <dgm:t>
        <a:bodyPr/>
        <a:lstStyle/>
        <a:p>
          <a:endParaRPr lang="en-US"/>
        </a:p>
      </dgm:t>
    </dgm:pt>
    <dgm:pt modelId="{57DB5022-33B7-4EE4-9D30-BD11A48A3A07}" type="pres">
      <dgm:prSet presAssocID="{E5552E67-D525-418A-836A-1E8FAAF6EFC5}" presName="diagram" presStyleCnt="0">
        <dgm:presLayoutVars>
          <dgm:dir/>
          <dgm:resizeHandles val="exact"/>
        </dgm:presLayoutVars>
      </dgm:prSet>
      <dgm:spPr/>
    </dgm:pt>
    <dgm:pt modelId="{A9CA9E8C-C047-46BD-8B31-644323E492A1}" type="pres">
      <dgm:prSet presAssocID="{85F249C4-1156-4EC1-80B0-FF7230E07D5B}" presName="node" presStyleLbl="node1" presStyleIdx="0" presStyleCnt="6" custScaleX="61320" custScaleY="72167" custLinFactNeighborX="21589" custLinFactNeighborY="53246">
        <dgm:presLayoutVars>
          <dgm:bulletEnabled val="1"/>
        </dgm:presLayoutVars>
      </dgm:prSet>
      <dgm:spPr/>
    </dgm:pt>
    <dgm:pt modelId="{E1E8C6BD-360B-41A0-AD8F-683697CF8099}" type="pres">
      <dgm:prSet presAssocID="{C5F2B1F6-0A2D-447A-895D-0C2B78F43C4A}" presName="sibTrans" presStyleCnt="0"/>
      <dgm:spPr/>
    </dgm:pt>
    <dgm:pt modelId="{3C5EA45A-449C-44D7-89E9-CFECAF34E1AE}" type="pres">
      <dgm:prSet presAssocID="{7914F1F9-9898-4EDD-B3C6-43BE67A2C901}" presName="node" presStyleLbl="node1" presStyleIdx="1" presStyleCnt="6" custScaleX="57509" custScaleY="56349" custLinFactNeighborX="-71524" custLinFactNeighborY="-10665">
        <dgm:presLayoutVars>
          <dgm:bulletEnabled val="1"/>
        </dgm:presLayoutVars>
      </dgm:prSet>
      <dgm:spPr/>
    </dgm:pt>
    <dgm:pt modelId="{7D0569C4-3E1B-47F3-AD75-CCD7D0C78925}" type="pres">
      <dgm:prSet presAssocID="{E79DA858-2C6C-4B5C-A21B-C709AF610EA0}" presName="sibTrans" presStyleCnt="0"/>
      <dgm:spPr/>
    </dgm:pt>
    <dgm:pt modelId="{B5A86287-C75E-421C-9A94-784F6F26CA4A}" type="pres">
      <dgm:prSet presAssocID="{B3755A72-67D4-404F-9C63-E204E7258733}" presName="node" presStyleLbl="node1" presStyleIdx="2" presStyleCnt="6" custScaleX="49353" custScaleY="57167" custLinFactNeighborX="-81582" custLinFactNeighborY="-11337">
        <dgm:presLayoutVars>
          <dgm:bulletEnabled val="1"/>
        </dgm:presLayoutVars>
      </dgm:prSet>
      <dgm:spPr/>
    </dgm:pt>
    <dgm:pt modelId="{F5A1FA9B-D851-4631-8A1A-99413761453C}" type="pres">
      <dgm:prSet presAssocID="{C5A8EB11-9E07-4B1C-B870-69BBC795FF03}" presName="sibTrans" presStyleCnt="0"/>
      <dgm:spPr/>
    </dgm:pt>
    <dgm:pt modelId="{26FF41A6-5D8F-4A68-9684-60820EB06BF9}" type="pres">
      <dgm:prSet presAssocID="{EC65161D-A036-4196-97F8-646A28FD2368}" presName="node" presStyleLbl="node1" presStyleIdx="3" presStyleCnt="6" custScaleX="49257" custScaleY="58578" custLinFactNeighborX="80487" custLinFactNeighborY="3427">
        <dgm:presLayoutVars>
          <dgm:bulletEnabled val="1"/>
        </dgm:presLayoutVars>
      </dgm:prSet>
      <dgm:spPr/>
    </dgm:pt>
    <dgm:pt modelId="{2C796949-C528-4688-99F8-66470F8F0814}" type="pres">
      <dgm:prSet presAssocID="{D20ECD73-EB93-4C41-B368-1565AABA9A23}" presName="sibTrans" presStyleCnt="0"/>
      <dgm:spPr/>
    </dgm:pt>
    <dgm:pt modelId="{45830689-8E57-4FF8-AFBD-835246C274B6}" type="pres">
      <dgm:prSet presAssocID="{4AF055CC-46DC-4F83-B23F-19951DC0888D}" presName="node" presStyleLbl="node1" presStyleIdx="4" presStyleCnt="6" custScaleX="49353" custScaleY="57167" custLinFactNeighborX="48215" custLinFactNeighborY="-53653">
        <dgm:presLayoutVars>
          <dgm:bulletEnabled val="1"/>
        </dgm:presLayoutVars>
      </dgm:prSet>
      <dgm:spPr/>
    </dgm:pt>
    <dgm:pt modelId="{682349E1-A221-4AE8-B319-4DB609FB636F}" type="pres">
      <dgm:prSet presAssocID="{BAB2E592-399D-4E3E-9D81-297F2FAE9AD8}" presName="sibTrans" presStyleCnt="0"/>
      <dgm:spPr/>
    </dgm:pt>
    <dgm:pt modelId="{217B19AA-56A6-4C86-94BC-678A42F83CF7}" type="pres">
      <dgm:prSet presAssocID="{5C04B2CB-E91E-4472-A9B1-F22C9A5C163D}" presName="node" presStyleLbl="node1" presStyleIdx="5" presStyleCnt="6" custScaleX="49353" custScaleY="57167" custLinFactNeighborX="9025" custLinFactNeighborY="3541">
        <dgm:presLayoutVars>
          <dgm:bulletEnabled val="1"/>
        </dgm:presLayoutVars>
      </dgm:prSet>
      <dgm:spPr/>
    </dgm:pt>
  </dgm:ptLst>
  <dgm:cxnLst>
    <dgm:cxn modelId="{4E8C7810-4185-441E-B125-30842BF17BED}" type="presOf" srcId="{B3755A72-67D4-404F-9C63-E204E7258733}" destId="{B5A86287-C75E-421C-9A94-784F6F26CA4A}" srcOrd="0" destOrd="0" presId="urn:microsoft.com/office/officeart/2005/8/layout/default"/>
    <dgm:cxn modelId="{71F95733-B82A-4CCA-855C-3C09FF71BD8C}" srcId="{E5552E67-D525-418A-836A-1E8FAAF6EFC5}" destId="{85F249C4-1156-4EC1-80B0-FF7230E07D5B}" srcOrd="0" destOrd="0" parTransId="{0742C6A9-69A8-46D4-962D-4E51E66F5B5B}" sibTransId="{C5F2B1F6-0A2D-447A-895D-0C2B78F43C4A}"/>
    <dgm:cxn modelId="{BDF30E34-4C3F-40B3-A63D-5C28CB14181E}" srcId="{E5552E67-D525-418A-836A-1E8FAAF6EFC5}" destId="{5C04B2CB-E91E-4472-A9B1-F22C9A5C163D}" srcOrd="5" destOrd="0" parTransId="{A912BA2A-C801-4FFC-BAF3-2C63A144D1CC}" sibTransId="{68835C27-99CA-43CE-9003-429666FB0F1B}"/>
    <dgm:cxn modelId="{501D4E40-FA01-43B7-8055-0DCC6DA550DE}" srcId="{E5552E67-D525-418A-836A-1E8FAAF6EFC5}" destId="{B3755A72-67D4-404F-9C63-E204E7258733}" srcOrd="2" destOrd="0" parTransId="{B293A698-AA09-43E2-86C4-52BA5D979AB8}" sibTransId="{C5A8EB11-9E07-4B1C-B870-69BBC795FF03}"/>
    <dgm:cxn modelId="{1A37785C-64C4-4DB8-B993-8C9AB1BBD64F}" type="presOf" srcId="{E5552E67-D525-418A-836A-1E8FAAF6EFC5}" destId="{57DB5022-33B7-4EE4-9D30-BD11A48A3A07}" srcOrd="0" destOrd="0" presId="urn:microsoft.com/office/officeart/2005/8/layout/default"/>
    <dgm:cxn modelId="{21D65F6D-7445-4BD0-89EA-8F9EFB94FA5A}" type="presOf" srcId="{85F249C4-1156-4EC1-80B0-FF7230E07D5B}" destId="{A9CA9E8C-C047-46BD-8B31-644323E492A1}" srcOrd="0" destOrd="0" presId="urn:microsoft.com/office/officeart/2005/8/layout/default"/>
    <dgm:cxn modelId="{090D2689-24DB-45F2-816E-BBA2C512C739}" type="presOf" srcId="{7914F1F9-9898-4EDD-B3C6-43BE67A2C901}" destId="{3C5EA45A-449C-44D7-89E9-CFECAF34E1AE}" srcOrd="0" destOrd="0" presId="urn:microsoft.com/office/officeart/2005/8/layout/default"/>
    <dgm:cxn modelId="{4A38F592-79ED-4998-ABA8-20B767C802C9}" type="presOf" srcId="{EC65161D-A036-4196-97F8-646A28FD2368}" destId="{26FF41A6-5D8F-4A68-9684-60820EB06BF9}" srcOrd="0" destOrd="0" presId="urn:microsoft.com/office/officeart/2005/8/layout/default"/>
    <dgm:cxn modelId="{FB222EB9-2E0B-4B57-86B8-972BF95960E6}" srcId="{E5552E67-D525-418A-836A-1E8FAAF6EFC5}" destId="{7914F1F9-9898-4EDD-B3C6-43BE67A2C901}" srcOrd="1" destOrd="0" parTransId="{C70BB1C9-6A8A-4D06-842E-BF9E18877B14}" sibTransId="{E79DA858-2C6C-4B5C-A21B-C709AF610EA0}"/>
    <dgm:cxn modelId="{6FE869BD-4161-43EF-A835-5542673F2DBB}" type="presOf" srcId="{5C04B2CB-E91E-4472-A9B1-F22C9A5C163D}" destId="{217B19AA-56A6-4C86-94BC-678A42F83CF7}" srcOrd="0" destOrd="0" presId="urn:microsoft.com/office/officeart/2005/8/layout/default"/>
    <dgm:cxn modelId="{32FE91C0-1F0E-4294-8FCB-98129151D880}" srcId="{E5552E67-D525-418A-836A-1E8FAAF6EFC5}" destId="{4AF055CC-46DC-4F83-B23F-19951DC0888D}" srcOrd="4" destOrd="0" parTransId="{60A19A0F-408D-4F32-979E-21A3AB4AE9B2}" sibTransId="{BAB2E592-399D-4E3E-9D81-297F2FAE9AD8}"/>
    <dgm:cxn modelId="{EE9ADDF1-0DB0-4237-9A8E-36A6F44EB216}" srcId="{E5552E67-D525-418A-836A-1E8FAAF6EFC5}" destId="{EC65161D-A036-4196-97F8-646A28FD2368}" srcOrd="3" destOrd="0" parTransId="{0959DB72-9505-4B05-B7EE-A92EFC56CD37}" sibTransId="{D20ECD73-EB93-4C41-B368-1565AABA9A23}"/>
    <dgm:cxn modelId="{00896CFB-688B-4D09-854F-FA59D8842346}" type="presOf" srcId="{4AF055CC-46DC-4F83-B23F-19951DC0888D}" destId="{45830689-8E57-4FF8-AFBD-835246C274B6}" srcOrd="0" destOrd="0" presId="urn:microsoft.com/office/officeart/2005/8/layout/default"/>
    <dgm:cxn modelId="{62443203-7281-470D-8F49-250D74D403B1}" type="presParOf" srcId="{57DB5022-33B7-4EE4-9D30-BD11A48A3A07}" destId="{A9CA9E8C-C047-46BD-8B31-644323E492A1}" srcOrd="0" destOrd="0" presId="urn:microsoft.com/office/officeart/2005/8/layout/default"/>
    <dgm:cxn modelId="{807B9DBC-28BA-4EB5-875D-29823F5D78C6}" type="presParOf" srcId="{57DB5022-33B7-4EE4-9D30-BD11A48A3A07}" destId="{E1E8C6BD-360B-41A0-AD8F-683697CF8099}" srcOrd="1" destOrd="0" presId="urn:microsoft.com/office/officeart/2005/8/layout/default"/>
    <dgm:cxn modelId="{E75767F0-A5B7-40A9-BB74-A49F98820011}" type="presParOf" srcId="{57DB5022-33B7-4EE4-9D30-BD11A48A3A07}" destId="{3C5EA45A-449C-44D7-89E9-CFECAF34E1AE}" srcOrd="2" destOrd="0" presId="urn:microsoft.com/office/officeart/2005/8/layout/default"/>
    <dgm:cxn modelId="{583E2ABA-1313-4930-B76E-8A73AED99207}" type="presParOf" srcId="{57DB5022-33B7-4EE4-9D30-BD11A48A3A07}" destId="{7D0569C4-3E1B-47F3-AD75-CCD7D0C78925}" srcOrd="3" destOrd="0" presId="urn:microsoft.com/office/officeart/2005/8/layout/default"/>
    <dgm:cxn modelId="{043FA52B-186E-47CD-874D-B3291314D2E8}" type="presParOf" srcId="{57DB5022-33B7-4EE4-9D30-BD11A48A3A07}" destId="{B5A86287-C75E-421C-9A94-784F6F26CA4A}" srcOrd="4" destOrd="0" presId="urn:microsoft.com/office/officeart/2005/8/layout/default"/>
    <dgm:cxn modelId="{B99780B3-DE67-4DAA-877A-2FAAC4595120}" type="presParOf" srcId="{57DB5022-33B7-4EE4-9D30-BD11A48A3A07}" destId="{F5A1FA9B-D851-4631-8A1A-99413761453C}" srcOrd="5" destOrd="0" presId="urn:microsoft.com/office/officeart/2005/8/layout/default"/>
    <dgm:cxn modelId="{6E7595EB-179C-4009-B17A-24AEED565AF0}" type="presParOf" srcId="{57DB5022-33B7-4EE4-9D30-BD11A48A3A07}" destId="{26FF41A6-5D8F-4A68-9684-60820EB06BF9}" srcOrd="6" destOrd="0" presId="urn:microsoft.com/office/officeart/2005/8/layout/default"/>
    <dgm:cxn modelId="{19D76E3F-53BD-4165-BAAB-22EDB7D35923}" type="presParOf" srcId="{57DB5022-33B7-4EE4-9D30-BD11A48A3A07}" destId="{2C796949-C528-4688-99F8-66470F8F0814}" srcOrd="7" destOrd="0" presId="urn:microsoft.com/office/officeart/2005/8/layout/default"/>
    <dgm:cxn modelId="{92149EF4-30C1-4981-A077-E385E27999C9}" type="presParOf" srcId="{57DB5022-33B7-4EE4-9D30-BD11A48A3A07}" destId="{45830689-8E57-4FF8-AFBD-835246C274B6}" srcOrd="8" destOrd="0" presId="urn:microsoft.com/office/officeart/2005/8/layout/default"/>
    <dgm:cxn modelId="{74A22BFA-7893-4FB5-BFC9-CF56C0632097}" type="presParOf" srcId="{57DB5022-33B7-4EE4-9D30-BD11A48A3A07}" destId="{682349E1-A221-4AE8-B319-4DB609FB636F}" srcOrd="9" destOrd="0" presId="urn:microsoft.com/office/officeart/2005/8/layout/default"/>
    <dgm:cxn modelId="{5B150788-16D8-4563-AA46-9E6D37C44405}" type="presParOf" srcId="{57DB5022-33B7-4EE4-9D30-BD11A48A3A07}" destId="{217B19AA-56A6-4C86-94BC-678A42F83CF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B8CD6-7044-405B-946C-056D75B3D096}">
      <dsp:nvSpPr>
        <dsp:cNvPr id="0" name=""/>
        <dsp:cNvSpPr/>
      </dsp:nvSpPr>
      <dsp:spPr>
        <a:xfrm>
          <a:off x="643922" y="1158640"/>
          <a:ext cx="987187" cy="98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FFAD5-4196-43AE-A05C-EEE297DF681A}">
      <dsp:nvSpPr>
        <dsp:cNvPr id="0" name=""/>
        <dsp:cNvSpPr/>
      </dsp:nvSpPr>
      <dsp:spPr>
        <a:xfrm>
          <a:off x="40641" y="2447201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No softdrink</a:t>
          </a:r>
        </a:p>
      </dsp:txBody>
      <dsp:txXfrm>
        <a:off x="40641" y="2447201"/>
        <a:ext cx="2193750" cy="720000"/>
      </dsp:txXfrm>
    </dsp:sp>
    <dsp:sp modelId="{555AF435-6193-4ABD-AF29-44216776CC2A}">
      <dsp:nvSpPr>
        <dsp:cNvPr id="0" name=""/>
        <dsp:cNvSpPr/>
      </dsp:nvSpPr>
      <dsp:spPr>
        <a:xfrm>
          <a:off x="3221578" y="1158640"/>
          <a:ext cx="987187" cy="98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73253-0019-4F64-9EA6-37D9882FF78E}">
      <dsp:nvSpPr>
        <dsp:cNvPr id="0" name=""/>
        <dsp:cNvSpPr/>
      </dsp:nvSpPr>
      <dsp:spPr>
        <a:xfrm>
          <a:off x="2618297" y="2447201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Healthy lifestyle (core value)</a:t>
          </a:r>
        </a:p>
      </dsp:txBody>
      <dsp:txXfrm>
        <a:off x="2618297" y="2447201"/>
        <a:ext cx="21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A9E8C-C047-46BD-8B31-644323E492A1}">
      <dsp:nvSpPr>
        <dsp:cNvPr id="0" name=""/>
        <dsp:cNvSpPr/>
      </dsp:nvSpPr>
      <dsp:spPr>
        <a:xfrm>
          <a:off x="1093687" y="1711520"/>
          <a:ext cx="3102608" cy="2190860"/>
        </a:xfrm>
        <a:prstGeom prst="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800" kern="1200" dirty="0"/>
            <a:t>Colombo-  unreasonably expensive</a:t>
          </a:r>
          <a:endParaRPr lang="en-US" sz="2800" kern="1200" dirty="0"/>
        </a:p>
      </dsp:txBody>
      <dsp:txXfrm>
        <a:off x="1093687" y="1711520"/>
        <a:ext cx="3102608" cy="2190860"/>
      </dsp:txXfrm>
    </dsp:sp>
    <dsp:sp modelId="{3C5EA45A-449C-44D7-89E9-CFECAF34E1AE}">
      <dsp:nvSpPr>
        <dsp:cNvPr id="0" name=""/>
        <dsp:cNvSpPr/>
      </dsp:nvSpPr>
      <dsp:spPr>
        <a:xfrm>
          <a:off x="0" y="11400"/>
          <a:ext cx="2909783" cy="1710654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Lots of bare &amp; abandoned agricultural lands </a:t>
          </a:r>
        </a:p>
      </dsp:txBody>
      <dsp:txXfrm>
        <a:off x="0" y="11400"/>
        <a:ext cx="2909783" cy="1710654"/>
      </dsp:txXfrm>
    </dsp:sp>
    <dsp:sp modelId="{B5A86287-C75E-421C-9A94-784F6F26CA4A}">
      <dsp:nvSpPr>
        <dsp:cNvPr id="0" name=""/>
        <dsp:cNvSpPr/>
      </dsp:nvSpPr>
      <dsp:spPr>
        <a:xfrm>
          <a:off x="2897875" y="0"/>
          <a:ext cx="2497114" cy="1735487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Free education (high literacy level)</a:t>
          </a:r>
        </a:p>
      </dsp:txBody>
      <dsp:txXfrm>
        <a:off x="2897875" y="0"/>
        <a:ext cx="2497114" cy="1735487"/>
      </dsp:txXfrm>
    </dsp:sp>
    <dsp:sp modelId="{26FF41A6-5D8F-4A68-9684-60820EB06BF9}">
      <dsp:nvSpPr>
        <dsp:cNvPr id="0" name=""/>
        <dsp:cNvSpPr/>
      </dsp:nvSpPr>
      <dsp:spPr>
        <a:xfrm>
          <a:off x="4585260" y="2886965"/>
          <a:ext cx="2492257" cy="1778323"/>
        </a:xfrm>
        <a:prstGeom prst="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Registration process (Not transparent)</a:t>
          </a:r>
        </a:p>
      </dsp:txBody>
      <dsp:txXfrm>
        <a:off x="4585260" y="2886965"/>
        <a:ext cx="2492257" cy="1778323"/>
      </dsp:txXfrm>
    </dsp:sp>
    <dsp:sp modelId="{45830689-8E57-4FF8-AFBD-835246C274B6}">
      <dsp:nvSpPr>
        <dsp:cNvPr id="0" name=""/>
        <dsp:cNvSpPr/>
      </dsp:nvSpPr>
      <dsp:spPr>
        <a:xfrm>
          <a:off x="5950621" y="1184507"/>
          <a:ext cx="2497114" cy="1735487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Foreign exchange control</a:t>
          </a:r>
          <a:endParaRPr lang="en-US" sz="2800" kern="1200" dirty="0"/>
        </a:p>
      </dsp:txBody>
      <dsp:txXfrm>
        <a:off x="5950621" y="1184507"/>
        <a:ext cx="2497114" cy="1735487"/>
      </dsp:txXfrm>
    </dsp:sp>
    <dsp:sp modelId="{217B19AA-56A6-4C86-94BC-678A42F83CF7}">
      <dsp:nvSpPr>
        <dsp:cNvPr id="0" name=""/>
        <dsp:cNvSpPr/>
      </dsp:nvSpPr>
      <dsp:spPr>
        <a:xfrm>
          <a:off x="6970808" y="2920814"/>
          <a:ext cx="2497114" cy="1735487"/>
        </a:xfrm>
        <a:prstGeom prst="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Ownership</a:t>
          </a:r>
          <a:endParaRPr lang="en-US" sz="2800" kern="1200" dirty="0"/>
        </a:p>
      </dsp:txBody>
      <dsp:txXfrm>
        <a:off x="6970808" y="2920814"/>
        <a:ext cx="2497114" cy="1735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573A-9C02-43BD-B5BE-B12C974DC799}" type="datetimeFigureOut">
              <a:rPr lang="en-HK" smtClean="0"/>
              <a:t>26/4/2021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2D27-C9FE-4DDC-A0E2-F3575EBD0F4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0512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573A-9C02-43BD-B5BE-B12C974DC799}" type="datetimeFigureOut">
              <a:rPr lang="en-HK" smtClean="0"/>
              <a:t>26/4/2021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2D27-C9FE-4DDC-A0E2-F3575EBD0F4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97920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573A-9C02-43BD-B5BE-B12C974DC799}" type="datetimeFigureOut">
              <a:rPr lang="en-HK" smtClean="0"/>
              <a:t>26/4/2021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2D27-C9FE-4DDC-A0E2-F3575EBD0F4D}" type="slidenum">
              <a:rPr lang="en-HK" smtClean="0"/>
              <a:t>‹#›</a:t>
            </a:fld>
            <a:endParaRPr lang="en-H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835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573A-9C02-43BD-B5BE-B12C974DC799}" type="datetimeFigureOut">
              <a:rPr lang="en-HK" smtClean="0"/>
              <a:t>26/4/2021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2D27-C9FE-4DDC-A0E2-F3575EBD0F4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58355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573A-9C02-43BD-B5BE-B12C974DC799}" type="datetimeFigureOut">
              <a:rPr lang="en-HK" smtClean="0"/>
              <a:t>26/4/2021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2D27-C9FE-4DDC-A0E2-F3575EBD0F4D}" type="slidenum">
              <a:rPr lang="en-HK" smtClean="0"/>
              <a:t>‹#›</a:t>
            </a:fld>
            <a:endParaRPr lang="en-H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2533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573A-9C02-43BD-B5BE-B12C974DC799}" type="datetimeFigureOut">
              <a:rPr lang="en-HK" smtClean="0"/>
              <a:t>26/4/2021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2D27-C9FE-4DDC-A0E2-F3575EBD0F4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5995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573A-9C02-43BD-B5BE-B12C974DC799}" type="datetimeFigureOut">
              <a:rPr lang="en-HK" smtClean="0"/>
              <a:t>26/4/2021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2D27-C9FE-4DDC-A0E2-F3575EBD0F4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57310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573A-9C02-43BD-B5BE-B12C974DC799}" type="datetimeFigureOut">
              <a:rPr lang="en-HK" smtClean="0"/>
              <a:t>26/4/2021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2D27-C9FE-4DDC-A0E2-F3575EBD0F4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0666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573A-9C02-43BD-B5BE-B12C974DC799}" type="datetimeFigureOut">
              <a:rPr lang="en-HK" smtClean="0"/>
              <a:t>26/4/2021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2D27-C9FE-4DDC-A0E2-F3575EBD0F4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8728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573A-9C02-43BD-B5BE-B12C974DC799}" type="datetimeFigureOut">
              <a:rPr lang="en-HK" smtClean="0"/>
              <a:t>26/4/2021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2D27-C9FE-4DDC-A0E2-F3575EBD0F4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5913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573A-9C02-43BD-B5BE-B12C974DC799}" type="datetimeFigureOut">
              <a:rPr lang="en-HK" smtClean="0"/>
              <a:t>26/4/2021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2D27-C9FE-4DDC-A0E2-F3575EBD0F4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734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573A-9C02-43BD-B5BE-B12C974DC799}" type="datetimeFigureOut">
              <a:rPr lang="en-HK" smtClean="0"/>
              <a:t>26/4/2021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2D27-C9FE-4DDC-A0E2-F3575EBD0F4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8267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573A-9C02-43BD-B5BE-B12C974DC799}" type="datetimeFigureOut">
              <a:rPr lang="en-HK" smtClean="0"/>
              <a:t>26/4/2021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2D27-C9FE-4DDC-A0E2-F3575EBD0F4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5802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573A-9C02-43BD-B5BE-B12C974DC799}" type="datetimeFigureOut">
              <a:rPr lang="en-HK" smtClean="0"/>
              <a:t>26/4/2021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2D27-C9FE-4DDC-A0E2-F3575EBD0F4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6831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573A-9C02-43BD-B5BE-B12C974DC799}" type="datetimeFigureOut">
              <a:rPr lang="en-HK" smtClean="0"/>
              <a:t>26/4/2021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2D27-C9FE-4DDC-A0E2-F3575EBD0F4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92368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573A-9C02-43BD-B5BE-B12C974DC799}" type="datetimeFigureOut">
              <a:rPr lang="en-HK" smtClean="0"/>
              <a:t>26/4/2021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2D27-C9FE-4DDC-A0E2-F3575EBD0F4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2036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573A-9C02-43BD-B5BE-B12C974DC799}" type="datetimeFigureOut">
              <a:rPr lang="en-HK" smtClean="0"/>
              <a:t>26/4/2021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482D27-C9FE-4DDC-A0E2-F3575EBD0F4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7058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axsummaries.pwc.com/sri-lanka/corporate/taxes-on-corporate-income#:~:text=A%20dividend%20tax%20is%20payable,received%20from%20another%20resident%20company" TargetMode="External"/><Relationship Id="rId2" Type="http://schemas.openxmlformats.org/officeDocument/2006/relationships/hyperlink" Target="https://assets.kpmg/content/dam/kpmg/lk/pdf/2020/11/kpmg_budget_analysis_202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s://www.justlanded.com/english/Sri-Lanka/Sri-Lanka-Guide/Property/Additional-fees" TargetMode="External"/><Relationship Id="rId4" Type="http://schemas.openxmlformats.org/officeDocument/2006/relationships/hyperlink" Target="https://investsrilanka.com/investment-policy/#exchang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mailto:peter_cheng@hanbo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C8A2-9454-43E5-A374-CAA41F90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23" y="5396541"/>
            <a:ext cx="10076954" cy="1657402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HK" sz="2800" b="1" spc="130" dirty="0" err="1">
                <a:solidFill>
                  <a:schemeClr val="tx1"/>
                </a:solidFill>
                <a:latin typeface="Calibri"/>
                <a:cs typeface="Calibri"/>
              </a:rPr>
              <a:t>Dr.</a:t>
            </a:r>
            <a:r>
              <a:rPr lang="en-HK" sz="28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HK" sz="2800" b="1" spc="140" dirty="0">
                <a:solidFill>
                  <a:schemeClr val="tx1"/>
                </a:solidFill>
                <a:latin typeface="Calibri"/>
                <a:cs typeface="Calibri"/>
              </a:rPr>
              <a:t>Peter</a:t>
            </a:r>
            <a:r>
              <a:rPr lang="en-HK" sz="2800" b="1" spc="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HK" sz="2800" b="1" spc="280" dirty="0">
                <a:solidFill>
                  <a:schemeClr val="tx1"/>
                </a:solidFill>
                <a:latin typeface="Calibri"/>
                <a:cs typeface="Calibri"/>
              </a:rPr>
              <a:t>Cheng</a:t>
            </a:r>
            <a:br>
              <a:rPr lang="en-HK" sz="2800" b="1" spc="280" dirty="0">
                <a:latin typeface="Calibri"/>
                <a:cs typeface="Calibri"/>
              </a:rPr>
            </a:br>
            <a:endParaRPr lang="en-HK" sz="2800" dirty="0"/>
          </a:p>
        </p:txBody>
      </p:sp>
      <p:pic>
        <p:nvPicPr>
          <p:cNvPr id="4" name="Content Placeholder 3" descr="A picture containing silhouette, night sky&#10;&#10;Description automatically generated">
            <a:extLst>
              <a:ext uri="{FF2B5EF4-FFF2-40B4-BE49-F238E27FC236}">
                <a16:creationId xmlns:a16="http://schemas.microsoft.com/office/drawing/2014/main" id="{AAAB28CF-4D6E-4DE5-83CC-99C418688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64" y="245383"/>
            <a:ext cx="8426377" cy="5959475"/>
          </a:xfrm>
        </p:spPr>
      </p:pic>
    </p:spTree>
    <p:extLst>
      <p:ext uri="{BB962C8B-B14F-4D97-AF65-F5344CB8AC3E}">
        <p14:creationId xmlns:p14="http://schemas.microsoft.com/office/powerpoint/2010/main" val="328939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BBB2-8AEC-4F0D-BB53-DF9BBB18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HK" dirty="0"/>
              <a:t>Case Study- Coconut Farm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8A5D5-6DD9-4AED-99AA-AE24D75F1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04" y="1917487"/>
            <a:ext cx="5544095" cy="4575387"/>
          </a:xfrm>
        </p:spPr>
        <p:txBody>
          <a:bodyPr>
            <a:normAutofit fontScale="70000" lnSpcReduction="20000"/>
          </a:bodyPr>
          <a:lstStyle/>
          <a:p>
            <a:r>
              <a:rPr lang="en-HK" sz="2300" dirty="0"/>
              <a:t>Agriculture sector (5 years income tax exemption)</a:t>
            </a:r>
          </a:p>
          <a:p>
            <a:r>
              <a:rPr lang="en-HK" sz="2300" dirty="0"/>
              <a:t>Tax (</a:t>
            </a:r>
            <a:r>
              <a:rPr lang="en-US" altLang="zh-TW" sz="2300" dirty="0"/>
              <a:t>1</a:t>
            </a:r>
            <a:r>
              <a:rPr lang="en-HK" sz="2300" dirty="0"/>
              <a:t>4% Corporate Income Tax+ 14% Dividend Tax)</a:t>
            </a:r>
          </a:p>
          <a:p>
            <a:r>
              <a:rPr lang="en-HK" sz="2300" dirty="0"/>
              <a:t>100% Land Tax for foreigners.</a:t>
            </a:r>
          </a:p>
          <a:p>
            <a:pPr marL="400050" lvl="1" indent="0">
              <a:buNone/>
            </a:pPr>
            <a:r>
              <a:rPr lang="en-US" sz="2300" dirty="0"/>
              <a:t> - </a:t>
            </a:r>
            <a:r>
              <a:rPr lang="en-US" altLang="zh-TW" sz="2300" dirty="0"/>
              <a:t>Foreign investors are permitted to acquire land on  lease-hold basis</a:t>
            </a:r>
            <a:r>
              <a:rPr lang="en-US" sz="2300" dirty="0"/>
              <a:t> (99 years) </a:t>
            </a:r>
            <a:r>
              <a:rPr lang="en-US" altLang="zh-TW" sz="2300" dirty="0"/>
              <a:t>when the foreign shareholding is less than 50%.</a:t>
            </a:r>
          </a:p>
          <a:p>
            <a:pPr marL="0" indent="0">
              <a:buNone/>
            </a:pPr>
            <a:r>
              <a:rPr lang="en-US" sz="2300" dirty="0"/>
              <a:t>       - 3% stamp duty on first LRK 100,000. 4% thereafter.</a:t>
            </a:r>
          </a:p>
          <a:p>
            <a:pPr marL="0" indent="0">
              <a:buNone/>
            </a:pPr>
            <a:r>
              <a:rPr lang="en-US" sz="2300" dirty="0"/>
              <a:t>       - Lawyer charge: 2-3% </a:t>
            </a:r>
          </a:p>
          <a:p>
            <a:r>
              <a:rPr lang="en-US" sz="2300" dirty="0"/>
              <a:t>Capital Investments shall be made through an “Inward Investment Account (IIA)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HK" sz="15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Budget Analysis 2021 (</a:t>
            </a:r>
            <a:r>
              <a:rPr lang="en-HK" sz="1500" dirty="0" err="1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assets.kpmg</a:t>
            </a:r>
            <a:r>
              <a:rPr lang="en-HK" sz="15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HK" sz="1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HK" sz="15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Sri Lanka - Corporate - Taxes on corporate income (pwc.com)</a:t>
            </a:r>
            <a:endParaRPr lang="en-HK" sz="1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Investment Policy – Investment Opportunities – Board of Investment of Sri Lanka (investsrilanka.com)</a:t>
            </a:r>
            <a:endParaRPr lang="en-US" sz="1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Sri Lanka Guide: Additional fees, Taxes for foreign property buyers: Sri Lanka does not have a restriction or (justlanded.com)</a:t>
            </a:r>
            <a:endParaRPr lang="en-US" sz="1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HK" sz="1500" dirty="0">
              <a:solidFill>
                <a:srgbClr val="0070C0"/>
              </a:solidFill>
            </a:endParaRPr>
          </a:p>
        </p:txBody>
      </p:sp>
      <p:pic>
        <p:nvPicPr>
          <p:cNvPr id="5" name="Picture 4" descr="A picture containing plant, tree, palm&#10;&#10;Description automatically generated">
            <a:extLst>
              <a:ext uri="{FF2B5EF4-FFF2-40B4-BE49-F238E27FC236}">
                <a16:creationId xmlns:a16="http://schemas.microsoft.com/office/drawing/2014/main" id="{2C693BB2-A4E6-4F1D-A1C9-E85D335CAD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9" r="24110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331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3D0FC-1FA4-40C2-B705-3C201F922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 fontScale="90000"/>
          </a:bodyPr>
          <a:lstStyle/>
          <a:p>
            <a:r>
              <a:rPr lang="en-HK" sz="3700" dirty="0"/>
              <a:t>Inward Investment Accounts (IIA)</a:t>
            </a:r>
            <a:br>
              <a:rPr lang="en-HK" sz="3700" dirty="0"/>
            </a:br>
            <a:endParaRPr lang="en-HK" sz="3700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02CB382D-749C-4642-9F77-69DDF0EFB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430" y="1241324"/>
            <a:ext cx="9367204" cy="4041648"/>
          </a:xfrm>
        </p:spPr>
        <p:txBody>
          <a:bodyPr anchor="t">
            <a:normAutofit fontScale="92500" lnSpcReduction="10000"/>
          </a:bodyPr>
          <a:lstStyle/>
          <a:p>
            <a:r>
              <a:rPr lang="en-HK" sz="2400" dirty="0"/>
              <a:t>Eligibility: </a:t>
            </a:r>
            <a:r>
              <a:rPr lang="en-US" sz="2400" dirty="0"/>
              <a:t>A non-national resident in or outside Sri Lanka</a:t>
            </a:r>
          </a:p>
          <a:p>
            <a:endParaRPr lang="en-US" sz="2400" dirty="0"/>
          </a:p>
          <a:p>
            <a:r>
              <a:rPr lang="en-US" sz="2400" dirty="0"/>
              <a:t>Benefits &amp; Features:</a:t>
            </a:r>
          </a:p>
          <a:p>
            <a:pPr marL="0" indent="0">
              <a:buNone/>
            </a:pPr>
            <a:r>
              <a:rPr lang="en-US" sz="2400" dirty="0"/>
              <a:t>  -Accounts can be maintained in Sri Lanka Rupees and foreign currency</a:t>
            </a:r>
          </a:p>
          <a:p>
            <a:pPr marL="0" indent="0">
              <a:buNone/>
            </a:pPr>
            <a:r>
              <a:rPr lang="en-US" sz="2400" dirty="0"/>
              <a:t>  -Accounts may be jointly opened with another eligible person</a:t>
            </a:r>
          </a:p>
          <a:p>
            <a:pPr marL="0" indent="0">
              <a:buNone/>
            </a:pPr>
            <a:r>
              <a:rPr lang="en-US" sz="2400" dirty="0"/>
              <a:t>  -Debit Card facility (on local currency accounts for residents)</a:t>
            </a:r>
          </a:p>
          <a:p>
            <a:pPr marL="0" indent="0">
              <a:buNone/>
            </a:pPr>
            <a:r>
              <a:rPr lang="en-US" sz="2400" dirty="0"/>
              <a:t>  -Special interest rates for IIA fixed deposits </a:t>
            </a:r>
          </a:p>
          <a:p>
            <a:pPr marL="0" indent="0">
              <a:buNone/>
            </a:pPr>
            <a:r>
              <a:rPr lang="en-US" sz="2400" dirty="0"/>
              <a:t>  -Interest earned on foreign currency deposits</a:t>
            </a:r>
          </a:p>
          <a:p>
            <a:pPr marL="0" indent="0">
              <a:buNone/>
            </a:pPr>
            <a:r>
              <a:rPr lang="en-US" sz="2400" dirty="0"/>
              <a:t>  -Competitive exchange rate</a:t>
            </a:r>
          </a:p>
          <a:p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68521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B5E9-90B1-4325-BECB-0B971771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HK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FE506-C9B7-4BDE-94AE-5DEEEC56E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HK" dirty="0">
                <a:latin typeface="Calibri"/>
                <a:cs typeface="Calibri"/>
              </a:rPr>
              <a:t>Email: </a:t>
            </a:r>
            <a:r>
              <a:rPr lang="en-HK" dirty="0">
                <a:latin typeface="Calibri"/>
                <a:cs typeface="Calibri"/>
                <a:hlinkClick r:id="rId2"/>
              </a:rPr>
              <a:t>peter_cheng@hanbo.com</a:t>
            </a:r>
            <a:endParaRPr lang="en-HK" dirty="0">
              <a:latin typeface="Calibri"/>
              <a:cs typeface="Calibri"/>
            </a:endParaRPr>
          </a:p>
          <a:p>
            <a:pPr marL="12700">
              <a:spcBef>
                <a:spcPts val="100"/>
              </a:spcBef>
            </a:pPr>
            <a:endParaRPr lang="en-HK" dirty="0">
              <a:latin typeface="Calibri"/>
              <a:cs typeface="Calibri"/>
            </a:endParaRPr>
          </a:p>
          <a:p>
            <a:pPr marL="12700">
              <a:spcBef>
                <a:spcPts val="100"/>
              </a:spcBef>
            </a:pPr>
            <a:r>
              <a:rPr lang="en-HK" dirty="0">
                <a:latin typeface="Calibri"/>
                <a:cs typeface="Calibri"/>
              </a:rPr>
              <a:t>Management Trainee Info</a:t>
            </a:r>
          </a:p>
          <a:p>
            <a:pPr marL="400050" indent="-400050">
              <a:buAutoNum type="romanLcParenR"/>
            </a:pPr>
            <a:r>
              <a:rPr lang="en-HK" dirty="0"/>
              <a:t>Anson – anson.chin@fufalabs.com</a:t>
            </a:r>
          </a:p>
          <a:p>
            <a:pPr marL="400050" indent="-400050">
              <a:buAutoNum type="romanLcParenR"/>
            </a:pPr>
            <a:r>
              <a:rPr lang="en-HK" dirty="0"/>
              <a:t>Andy  - andy.yang@fufalabs.com</a:t>
            </a:r>
          </a:p>
          <a:p>
            <a:pPr marL="0" indent="0">
              <a:buNone/>
            </a:pPr>
            <a:endParaRPr lang="en-HK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HK" dirty="0">
                <a:latin typeface="Calibri"/>
                <a:cs typeface="Calibri"/>
              </a:rPr>
              <a:t>Thank you! </a:t>
            </a:r>
          </a:p>
          <a:p>
            <a:endParaRPr lang="en-HK" dirty="0"/>
          </a:p>
        </p:txBody>
      </p:sp>
      <p:pic>
        <p:nvPicPr>
          <p:cNvPr id="4" name="object 13">
            <a:extLst>
              <a:ext uri="{FF2B5EF4-FFF2-40B4-BE49-F238E27FC236}">
                <a16:creationId xmlns:a16="http://schemas.microsoft.com/office/drawing/2014/main" id="{BE7F713D-B1E4-4145-A098-F06A6B6C86B4}"/>
              </a:ext>
            </a:extLst>
          </p:cNvPr>
          <p:cNvPicPr/>
          <p:nvPr/>
        </p:nvPicPr>
        <p:blipFill rotWithShape="1">
          <a:blip r:embed="rId3" cstate="print"/>
          <a:srcRect r="5" b="18168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5635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9D1D9-D9E3-4D62-94C1-181C247C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Past Experience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D84134-74F2-421E-B341-D28D7E849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5287" y="1797887"/>
            <a:ext cx="5335359" cy="3209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812158-A4B9-4C2A-BA2A-2F2C6D6334B5}"/>
              </a:ext>
            </a:extLst>
          </p:cNvPr>
          <p:cNvSpPr txBox="1"/>
          <p:nvPr/>
        </p:nvSpPr>
        <p:spPr>
          <a:xfrm>
            <a:off x="510208" y="1797887"/>
            <a:ext cx="4253888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~ 1987.  Management Trainee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000" dirty="0"/>
            </a:br>
            <a:r>
              <a:rPr lang="en-US" sz="2000" dirty="0"/>
              <a:t>~ 1997.  Apparel Production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000" dirty="0"/>
            </a:br>
            <a:r>
              <a:rPr lang="en-US" sz="2000" dirty="0"/>
              <a:t>~ 2000.  JV Kenya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000" dirty="0"/>
            </a:br>
            <a:r>
              <a:rPr lang="en-US" sz="2000" dirty="0"/>
              <a:t>~ 2007.  Withdrawal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000" dirty="0"/>
            </a:br>
            <a:r>
              <a:rPr lang="en-US" sz="2000" dirty="0"/>
              <a:t>~2018.  Ministry of Crab.</a:t>
            </a:r>
          </a:p>
        </p:txBody>
      </p:sp>
    </p:spTree>
    <p:extLst>
      <p:ext uri="{BB962C8B-B14F-4D97-AF65-F5344CB8AC3E}">
        <p14:creationId xmlns:p14="http://schemas.microsoft.com/office/powerpoint/2010/main" val="127542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860F-F848-4BFD-85C2-9144C1D8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en-US" sz="3700"/>
              <a:t>Ministry of Crab- Shanghai</a:t>
            </a:r>
            <a:endParaRPr lang="en-HK" sz="3700"/>
          </a:p>
        </p:txBody>
      </p:sp>
      <p:graphicFrame>
        <p:nvGraphicFramePr>
          <p:cNvPr id="50" name="Content Placeholder 7">
            <a:extLst>
              <a:ext uri="{FF2B5EF4-FFF2-40B4-BE49-F238E27FC236}">
                <a16:creationId xmlns:a16="http://schemas.microsoft.com/office/drawing/2014/main" id="{328377C5-9BDE-42B2-A33C-00B414DB2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949783"/>
              </p:ext>
            </p:extLst>
          </p:nvPr>
        </p:nvGraphicFramePr>
        <p:xfrm>
          <a:off x="187287" y="1675978"/>
          <a:ext cx="4852689" cy="4325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B35CB4-B0B9-4F50-9DE1-FFA4D9383D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4896" b="2"/>
          <a:stretch/>
        </p:blipFill>
        <p:spPr>
          <a:xfrm>
            <a:off x="6175871" y="0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6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027CB-67D9-4DAD-ABCF-AB60FA345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79" y="508000"/>
            <a:ext cx="8794044" cy="1422400"/>
          </a:xfrm>
        </p:spPr>
        <p:txBody>
          <a:bodyPr/>
          <a:lstStyle/>
          <a:p>
            <a:r>
              <a:rPr lang="en-HK" dirty="0"/>
              <a:t>Business Scope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244047-336B-4CBA-9C1A-285FB0CCF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179" y="1354666"/>
            <a:ext cx="8232424" cy="45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4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2AA2758-4956-4251-BA35-1DD90D4DF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1FDCE2-7461-48B5-9CBB-6C487CDBF633}"/>
              </a:ext>
            </a:extLst>
          </p:cNvPr>
          <p:cNvSpPr/>
          <p:nvPr/>
        </p:nvSpPr>
        <p:spPr>
          <a:xfrm>
            <a:off x="1376636" y="3628288"/>
            <a:ext cx="2079812" cy="6185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/>
              <a:t>CHITTAGONG,</a:t>
            </a:r>
            <a:endParaRPr lang="en-HK" dirty="0"/>
          </a:p>
          <a:p>
            <a:pPr algn="ctr"/>
            <a:r>
              <a:rPr lang="en-HK" dirty="0"/>
              <a:t>BANGLADESH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5D8D5A-6C46-4468-910D-70377F69AE88}"/>
              </a:ext>
            </a:extLst>
          </p:cNvPr>
          <p:cNvSpPr/>
          <p:nvPr/>
        </p:nvSpPr>
        <p:spPr>
          <a:xfrm>
            <a:off x="2079812" y="5432612"/>
            <a:ext cx="2079812" cy="6185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/>
              <a:t>COLOMBO,</a:t>
            </a:r>
          </a:p>
          <a:p>
            <a:pPr algn="ctr"/>
            <a:r>
              <a:rPr lang="en-HK" dirty="0"/>
              <a:t>SRI LANKA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082431-5C90-4BD8-A13F-3140D337DBEB}"/>
              </a:ext>
            </a:extLst>
          </p:cNvPr>
          <p:cNvSpPr/>
          <p:nvPr/>
        </p:nvSpPr>
        <p:spPr>
          <a:xfrm>
            <a:off x="5432612" y="4742330"/>
            <a:ext cx="2079812" cy="6185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/>
              <a:t>PHNOM PENH,</a:t>
            </a:r>
          </a:p>
          <a:p>
            <a:pPr algn="ctr"/>
            <a:r>
              <a:rPr lang="en-HK" dirty="0"/>
              <a:t>CAMBODIA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03463F-0363-4F2F-B51F-A6B813427C2C}"/>
              </a:ext>
            </a:extLst>
          </p:cNvPr>
          <p:cNvSpPr/>
          <p:nvPr/>
        </p:nvSpPr>
        <p:spPr>
          <a:xfrm>
            <a:off x="5943600" y="3119717"/>
            <a:ext cx="2079812" cy="12371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/>
              <a:t>SHENZHEN</a:t>
            </a:r>
          </a:p>
          <a:p>
            <a:pPr algn="ctr"/>
            <a:r>
              <a:rPr lang="en-HK" dirty="0"/>
              <a:t>HONG KONG</a:t>
            </a:r>
          </a:p>
          <a:p>
            <a:pPr algn="ctr"/>
            <a:r>
              <a:rPr lang="en-HK" dirty="0"/>
              <a:t>MACAU,</a:t>
            </a:r>
          </a:p>
          <a:p>
            <a:pPr algn="ctr"/>
            <a:r>
              <a:rPr lang="en-HK" dirty="0"/>
              <a:t>CHINA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144F5-82F3-463A-BA4B-FEA531C4D836}"/>
              </a:ext>
            </a:extLst>
          </p:cNvPr>
          <p:cNvSpPr/>
          <p:nvPr/>
        </p:nvSpPr>
        <p:spPr>
          <a:xfrm>
            <a:off x="6472518" y="1900518"/>
            <a:ext cx="1703294" cy="6185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/>
              <a:t>SHANGHAI,</a:t>
            </a:r>
          </a:p>
          <a:p>
            <a:pPr algn="ctr"/>
            <a:r>
              <a:rPr lang="en-HK" dirty="0"/>
              <a:t>CHINA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05B3F5-191E-48C6-865F-F22E9BE69F6A}"/>
              </a:ext>
            </a:extLst>
          </p:cNvPr>
          <p:cNvSpPr/>
          <p:nvPr/>
        </p:nvSpPr>
        <p:spPr>
          <a:xfrm>
            <a:off x="6096000" y="1169894"/>
            <a:ext cx="1703294" cy="6185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/>
              <a:t>WUXI,</a:t>
            </a:r>
          </a:p>
          <a:p>
            <a:pPr algn="ctr"/>
            <a:r>
              <a:rPr lang="en-HK" dirty="0"/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85393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7238-330D-48D0-8A0D-CF596047D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HK" dirty="0"/>
              <a:t>Local Partner and My Insight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EDFC4E-0787-495D-A7AB-824EB5534A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567850"/>
              </p:ext>
            </p:extLst>
          </p:nvPr>
        </p:nvGraphicFramePr>
        <p:xfrm>
          <a:off x="390418" y="1376736"/>
          <a:ext cx="9524144" cy="4665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FA9BDF-F46C-4759-B22A-8FB7A5A3B463}"/>
              </a:ext>
            </a:extLst>
          </p:cNvPr>
          <p:cNvCxnSpPr>
            <a:cxnSpLocks/>
          </p:cNvCxnSpPr>
          <p:nvPr/>
        </p:nvCxnSpPr>
        <p:spPr>
          <a:xfrm>
            <a:off x="5934635" y="1270000"/>
            <a:ext cx="0" cy="24393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85A0AD-B518-4FDF-B0ED-849E2E4D8584}"/>
              </a:ext>
            </a:extLst>
          </p:cNvPr>
          <p:cNvCxnSpPr/>
          <p:nvPr/>
        </p:nvCxnSpPr>
        <p:spPr>
          <a:xfrm flipH="1">
            <a:off x="4849906" y="3709380"/>
            <a:ext cx="10936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7ABDD-6ADB-49FF-AF91-2852BC2E88F3}"/>
              </a:ext>
            </a:extLst>
          </p:cNvPr>
          <p:cNvCxnSpPr>
            <a:cxnSpLocks/>
          </p:cNvCxnSpPr>
          <p:nvPr/>
        </p:nvCxnSpPr>
        <p:spPr>
          <a:xfrm>
            <a:off x="4849906" y="3709380"/>
            <a:ext cx="0" cy="30051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54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3FFB4-5E6D-4DC5-931E-6047E84C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Nuke Café (Cambodia)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0BB1D9-74B2-47D0-9EB5-69E5574A6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142" y="1277096"/>
            <a:ext cx="6947308" cy="5360010"/>
          </a:xfrm>
        </p:spPr>
      </p:pic>
    </p:spTree>
    <p:extLst>
      <p:ext uri="{BB962C8B-B14F-4D97-AF65-F5344CB8AC3E}">
        <p14:creationId xmlns:p14="http://schemas.microsoft.com/office/powerpoint/2010/main" val="85596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D9A7-E87A-4CFB-A6A8-5F29D6DF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Nail Bar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E93F6E-50B9-4FC6-BE2A-A5B2D79AE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2913" y="1481430"/>
            <a:ext cx="5476125" cy="4971562"/>
          </a:xfrm>
        </p:spPr>
      </p:pic>
    </p:spTree>
    <p:extLst>
      <p:ext uri="{BB962C8B-B14F-4D97-AF65-F5344CB8AC3E}">
        <p14:creationId xmlns:p14="http://schemas.microsoft.com/office/powerpoint/2010/main" val="350942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3828-028A-42D1-921A-D5F69B48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Demeter + </a:t>
            </a:r>
            <a:r>
              <a:rPr lang="en-HK" dirty="0" err="1"/>
              <a:t>Salasusu</a:t>
            </a:r>
            <a:endParaRPr lang="en-H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CD10A0-606C-4855-8010-84510680E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6151" y="3050286"/>
            <a:ext cx="4081548" cy="265437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66145-66E8-46A9-8D3E-752E061CE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45" y="1386655"/>
            <a:ext cx="5376306" cy="35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374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390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Dr. Peter Cheng </vt:lpstr>
      <vt:lpstr>Past Experience</vt:lpstr>
      <vt:lpstr>Ministry of Crab- Shanghai</vt:lpstr>
      <vt:lpstr>Business Scope</vt:lpstr>
      <vt:lpstr>PowerPoint Presentation</vt:lpstr>
      <vt:lpstr>Local Partner and My Insight</vt:lpstr>
      <vt:lpstr>Nuke Café (Cambodia)</vt:lpstr>
      <vt:lpstr>Nail Bar</vt:lpstr>
      <vt:lpstr>Demeter + Salasusu</vt:lpstr>
      <vt:lpstr>Case Study- Coconut Farm</vt:lpstr>
      <vt:lpstr>Inward Investment Accounts (IIA) 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Peter Cheng </dc:title>
  <dc:creator>Anson Chin</dc:creator>
  <cp:lastModifiedBy>Anson Chin</cp:lastModifiedBy>
  <cp:revision>37</cp:revision>
  <dcterms:created xsi:type="dcterms:W3CDTF">2021-04-07T08:10:19Z</dcterms:created>
  <dcterms:modified xsi:type="dcterms:W3CDTF">2021-04-26T08:06:28Z</dcterms:modified>
</cp:coreProperties>
</file>