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</p:sldMasterIdLst>
  <p:sldIdLst>
    <p:sldId id="291" r:id="rId2"/>
    <p:sldId id="320" r:id="rId3"/>
    <p:sldId id="325" r:id="rId4"/>
    <p:sldId id="328" r:id="rId5"/>
    <p:sldId id="335" r:id="rId6"/>
    <p:sldId id="329" r:id="rId7"/>
    <p:sldId id="343" r:id="rId8"/>
    <p:sldId id="339" r:id="rId9"/>
    <p:sldId id="358" r:id="rId10"/>
    <p:sldId id="334" r:id="rId11"/>
    <p:sldId id="321" r:id="rId12"/>
    <p:sldId id="359" r:id="rId13"/>
    <p:sldId id="342" r:id="rId14"/>
    <p:sldId id="340" r:id="rId15"/>
    <p:sldId id="346" r:id="rId16"/>
    <p:sldId id="357" r:id="rId17"/>
    <p:sldId id="344" r:id="rId18"/>
    <p:sldId id="345" r:id="rId19"/>
    <p:sldId id="326" r:id="rId20"/>
    <p:sldId id="282" r:id="rId21"/>
    <p:sldId id="348" r:id="rId22"/>
    <p:sldId id="333" r:id="rId23"/>
    <p:sldId id="29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B9DEFF"/>
    <a:srgbClr val="9DD3FF"/>
    <a:srgbClr val="76D6FF"/>
    <a:srgbClr val="4799E9"/>
    <a:srgbClr val="358DCB"/>
    <a:srgbClr val="278AF1"/>
    <a:srgbClr val="42AAEA"/>
    <a:srgbClr val="4A93E9"/>
    <a:srgbClr val="3E9B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28" autoAdjust="0"/>
    <p:restoredTop sz="94660"/>
  </p:normalViewPr>
  <p:slideViewPr>
    <p:cSldViewPr snapToGrid="0">
      <p:cViewPr>
        <p:scale>
          <a:sx n="75" d="100"/>
          <a:sy n="75" d="100"/>
        </p:scale>
        <p:origin x="664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localhost/Users/mac/Documents/My%20Documents/China%20Study%20Center/china/Loan%20from%20Chin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localhost/Users/mac/Documents/My%20Documents/China%20Study%20Center/china/Loan%20from%20Chin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localhost/Users/mac/Documents/My%20Documents/China%20Study%20Center/china/Loan%20from%20Chin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oleObject" Target="file://localhost/Users/mac/Documents/My%20Documents/China%20Study%20Center/china/Loan%20from%20Chin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Tourist visit </a:t>
            </a:r>
            <a:r>
              <a:rPr lang="en-US" dirty="0" smtClean="0"/>
              <a:t>Cambodia (in thousand)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Sheet1!$F$49</c:f>
              <c:strCache>
                <c:ptCount val="1"/>
                <c:pt idx="0">
                  <c:v>Tourist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Sheet1!$E$50:$E$58</c:f>
              <c:numCache>
                <c:formatCode>General</c:formatCode>
                <c:ptCount val="9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  <c:pt idx="3">
                  <c:v>2015.0</c:v>
                </c:pt>
                <c:pt idx="4">
                  <c:v>2016.0</c:v>
                </c:pt>
                <c:pt idx="5">
                  <c:v>2017.0</c:v>
                </c:pt>
                <c:pt idx="6">
                  <c:v>2018.0</c:v>
                </c:pt>
                <c:pt idx="7">
                  <c:v>2019.0</c:v>
                </c:pt>
                <c:pt idx="8">
                  <c:v>2020.0</c:v>
                </c:pt>
              </c:numCache>
            </c:numRef>
          </c:cat>
          <c:val>
            <c:numRef>
              <c:f>Sheet1!$F$50:$F$58</c:f>
              <c:numCache>
                <c:formatCode>General</c:formatCode>
                <c:ptCount val="9"/>
                <c:pt idx="0">
                  <c:v>3600.0</c:v>
                </c:pt>
                <c:pt idx="1">
                  <c:v>4200.0</c:v>
                </c:pt>
                <c:pt idx="2">
                  <c:v>4500.0</c:v>
                </c:pt>
                <c:pt idx="3">
                  <c:v>4800.0</c:v>
                </c:pt>
                <c:pt idx="4">
                  <c:v>5000.0</c:v>
                </c:pt>
                <c:pt idx="5">
                  <c:v>5600.0</c:v>
                </c:pt>
                <c:pt idx="6">
                  <c:v>6200.0</c:v>
                </c:pt>
                <c:pt idx="7">
                  <c:v>6611.0</c:v>
                </c:pt>
                <c:pt idx="8">
                  <c:v>2360.0</c:v>
                </c:pt>
              </c:numCache>
            </c:numRef>
          </c:val>
        </c:ser>
        <c:ser>
          <c:idx val="1"/>
          <c:order val="1"/>
          <c:tx>
            <c:strRef>
              <c:f>Sheet1!$G$49</c:f>
              <c:strCache>
                <c:ptCount val="1"/>
                <c:pt idx="0">
                  <c:v>Chinese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Sheet1!$E$50:$E$58</c:f>
              <c:numCache>
                <c:formatCode>General</c:formatCode>
                <c:ptCount val="9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  <c:pt idx="3">
                  <c:v>2015.0</c:v>
                </c:pt>
                <c:pt idx="4">
                  <c:v>2016.0</c:v>
                </c:pt>
                <c:pt idx="5">
                  <c:v>2017.0</c:v>
                </c:pt>
                <c:pt idx="6">
                  <c:v>2018.0</c:v>
                </c:pt>
                <c:pt idx="7">
                  <c:v>2019.0</c:v>
                </c:pt>
                <c:pt idx="8">
                  <c:v>2020.0</c:v>
                </c:pt>
              </c:numCache>
            </c:numRef>
          </c:cat>
          <c:val>
            <c:numRef>
              <c:f>Sheet1!$G$50:$G$58</c:f>
              <c:numCache>
                <c:formatCode>General</c:formatCode>
                <c:ptCount val="9"/>
                <c:pt idx="0">
                  <c:v>334.0</c:v>
                </c:pt>
                <c:pt idx="1">
                  <c:v>442.0</c:v>
                </c:pt>
                <c:pt idx="2">
                  <c:v>560.0</c:v>
                </c:pt>
                <c:pt idx="3">
                  <c:v>694.0</c:v>
                </c:pt>
                <c:pt idx="4">
                  <c:v>989.0</c:v>
                </c:pt>
                <c:pt idx="5">
                  <c:v>1211.0</c:v>
                </c:pt>
                <c:pt idx="6">
                  <c:v>2024.0</c:v>
                </c:pt>
                <c:pt idx="7">
                  <c:v>2362.0</c:v>
                </c:pt>
                <c:pt idx="8">
                  <c:v>543.0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87070816"/>
        <c:axId val="-2066717328"/>
      </c:barChart>
      <c:catAx>
        <c:axId val="-20870708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66717328"/>
        <c:crosses val="autoZero"/>
        <c:auto val="1"/>
        <c:lblAlgn val="ctr"/>
        <c:lblOffset val="100"/>
        <c:noMultiLvlLbl val="0"/>
      </c:catAx>
      <c:valAx>
        <c:axId val="-2066717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87070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Cambodia-China Trade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Sheet3!$B$2</c:f>
              <c:strCache>
                <c:ptCount val="1"/>
                <c:pt idx="0">
                  <c:v>Export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Sheet3!$A$6:$A$10</c:f>
              <c:numCache>
                <c:formatCode>General</c:formatCode>
                <c:ptCount val="5"/>
                <c:pt idx="0">
                  <c:v>2015.0</c:v>
                </c:pt>
                <c:pt idx="1">
                  <c:v>2016.0</c:v>
                </c:pt>
                <c:pt idx="2">
                  <c:v>2017.0</c:v>
                </c:pt>
                <c:pt idx="3">
                  <c:v>2018.0</c:v>
                </c:pt>
                <c:pt idx="4">
                  <c:v>2019.0</c:v>
                </c:pt>
              </c:numCache>
            </c:numRef>
          </c:cat>
          <c:val>
            <c:numRef>
              <c:f>Sheet3!$B$6:$B$10</c:f>
              <c:numCache>
                <c:formatCode>_(* #,##0.00_);_(* \(#,##0.00\);_(* "-"??_);_(@_)</c:formatCode>
                <c:ptCount val="5"/>
                <c:pt idx="0">
                  <c:v>405.52</c:v>
                </c:pt>
                <c:pt idx="1">
                  <c:v>609.48</c:v>
                </c:pt>
                <c:pt idx="2">
                  <c:v>753.48</c:v>
                </c:pt>
                <c:pt idx="3">
                  <c:v>855.1</c:v>
                </c:pt>
                <c:pt idx="4">
                  <c:v>1004.79</c:v>
                </c:pt>
              </c:numCache>
            </c:numRef>
          </c:val>
        </c:ser>
        <c:ser>
          <c:idx val="1"/>
          <c:order val="1"/>
          <c:tx>
            <c:strRef>
              <c:f>Sheet3!$C$2</c:f>
              <c:strCache>
                <c:ptCount val="1"/>
                <c:pt idx="0">
                  <c:v>Import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Sheet3!$A$6:$A$10</c:f>
              <c:numCache>
                <c:formatCode>General</c:formatCode>
                <c:ptCount val="5"/>
                <c:pt idx="0">
                  <c:v>2015.0</c:v>
                </c:pt>
                <c:pt idx="1">
                  <c:v>2016.0</c:v>
                </c:pt>
                <c:pt idx="2">
                  <c:v>2017.0</c:v>
                </c:pt>
                <c:pt idx="3">
                  <c:v>2018.0</c:v>
                </c:pt>
                <c:pt idx="4">
                  <c:v>2019.0</c:v>
                </c:pt>
              </c:numCache>
            </c:numRef>
          </c:cat>
          <c:val>
            <c:numRef>
              <c:f>Sheet3!$C$6:$C$10</c:f>
              <c:numCache>
                <c:formatCode>_(* #,##0.00_);_(* \(#,##0.00\);_(* "-"??_);_(@_)</c:formatCode>
                <c:ptCount val="5"/>
                <c:pt idx="0">
                  <c:v>3926.2</c:v>
                </c:pt>
                <c:pt idx="1">
                  <c:v>4550.95</c:v>
                </c:pt>
                <c:pt idx="2">
                  <c:v>5286.76</c:v>
                </c:pt>
                <c:pt idx="3">
                  <c:v>6122.25</c:v>
                </c:pt>
                <c:pt idx="4">
                  <c:v>7558.51</c:v>
                </c:pt>
              </c:numCache>
            </c:numRef>
          </c:val>
        </c:ser>
        <c:ser>
          <c:idx val="2"/>
          <c:order val="2"/>
          <c:tx>
            <c:strRef>
              <c:f>Sheet3!$D$2</c:f>
              <c:strCache>
                <c:ptCount val="1"/>
                <c:pt idx="0">
                  <c:v>Trade Volume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Sheet3!$A$6:$A$10</c:f>
              <c:numCache>
                <c:formatCode>General</c:formatCode>
                <c:ptCount val="5"/>
                <c:pt idx="0">
                  <c:v>2015.0</c:v>
                </c:pt>
                <c:pt idx="1">
                  <c:v>2016.0</c:v>
                </c:pt>
                <c:pt idx="2">
                  <c:v>2017.0</c:v>
                </c:pt>
                <c:pt idx="3">
                  <c:v>2018.0</c:v>
                </c:pt>
                <c:pt idx="4">
                  <c:v>2019.0</c:v>
                </c:pt>
              </c:numCache>
            </c:numRef>
          </c:cat>
          <c:val>
            <c:numRef>
              <c:f>Sheet3!$D$6:$D$10</c:f>
              <c:numCache>
                <c:formatCode>_(* #,##0.00_);_(* \(#,##0.00\);_(* "-"??_);_(@_)</c:formatCode>
                <c:ptCount val="5"/>
                <c:pt idx="0">
                  <c:v>4331.72</c:v>
                </c:pt>
                <c:pt idx="1">
                  <c:v>5160.43</c:v>
                </c:pt>
                <c:pt idx="2">
                  <c:v>6040.24</c:v>
                </c:pt>
                <c:pt idx="3">
                  <c:v>6977.35</c:v>
                </c:pt>
                <c:pt idx="4">
                  <c:v>8563.299999999997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50221472"/>
        <c:axId val="2135748992"/>
      </c:barChart>
      <c:lineChart>
        <c:grouping val="standard"/>
        <c:varyColors val="0"/>
        <c:ser>
          <c:idx val="3"/>
          <c:order val="3"/>
          <c:tx>
            <c:strRef>
              <c:f>Sheet3!$E$2</c:f>
              <c:strCache>
                <c:ptCount val="1"/>
                <c:pt idx="0">
                  <c:v>Export growth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Sheet3!$A$6:$A$10</c:f>
              <c:numCache>
                <c:formatCode>General</c:formatCode>
                <c:ptCount val="5"/>
                <c:pt idx="0">
                  <c:v>2015.0</c:v>
                </c:pt>
                <c:pt idx="1">
                  <c:v>2016.0</c:v>
                </c:pt>
                <c:pt idx="2">
                  <c:v>2017.0</c:v>
                </c:pt>
                <c:pt idx="3">
                  <c:v>2018.0</c:v>
                </c:pt>
                <c:pt idx="4">
                  <c:v>2019.0</c:v>
                </c:pt>
              </c:numCache>
            </c:numRef>
          </c:cat>
          <c:val>
            <c:numRef>
              <c:f>Sheet3!$E$6:$E$10</c:f>
              <c:numCache>
                <c:formatCode>0.00%</c:formatCode>
                <c:ptCount val="5"/>
                <c:pt idx="0">
                  <c:v>0.137184520471116</c:v>
                </c:pt>
                <c:pt idx="1">
                  <c:v>0.502959163543105</c:v>
                </c:pt>
                <c:pt idx="2">
                  <c:v>0.236266981689309</c:v>
                </c:pt>
                <c:pt idx="3">
                  <c:v>0.134867547911026</c:v>
                </c:pt>
                <c:pt idx="4">
                  <c:v>0.17505554905859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Sheet3!$F$2</c:f>
              <c:strCache>
                <c:ptCount val="1"/>
                <c:pt idx="0">
                  <c:v>Import growth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Sheet3!$A$6:$A$10</c:f>
              <c:numCache>
                <c:formatCode>General</c:formatCode>
                <c:ptCount val="5"/>
                <c:pt idx="0">
                  <c:v>2015.0</c:v>
                </c:pt>
                <c:pt idx="1">
                  <c:v>2016.0</c:v>
                </c:pt>
                <c:pt idx="2">
                  <c:v>2017.0</c:v>
                </c:pt>
                <c:pt idx="3">
                  <c:v>2018.0</c:v>
                </c:pt>
                <c:pt idx="4">
                  <c:v>2019.0</c:v>
                </c:pt>
              </c:numCache>
            </c:numRef>
          </c:cat>
          <c:val>
            <c:numRef>
              <c:f>Sheet3!$F$6:$F$10</c:f>
              <c:numCache>
                <c:formatCode>0.00%</c:formatCode>
                <c:ptCount val="5"/>
                <c:pt idx="0">
                  <c:v>0.0582492607996032</c:v>
                </c:pt>
                <c:pt idx="1">
                  <c:v>0.159123325352758</c:v>
                </c:pt>
                <c:pt idx="2">
                  <c:v>0.161682725584768</c:v>
                </c:pt>
                <c:pt idx="3">
                  <c:v>0.1580344104896</c:v>
                </c:pt>
                <c:pt idx="4">
                  <c:v>0.234596757727959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49717136"/>
        <c:axId val="-2049500608"/>
      </c:lineChart>
      <c:catAx>
        <c:axId val="-2050221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5748992"/>
        <c:crosses val="autoZero"/>
        <c:auto val="1"/>
        <c:lblAlgn val="ctr"/>
        <c:lblOffset val="100"/>
        <c:noMultiLvlLbl val="0"/>
      </c:catAx>
      <c:valAx>
        <c:axId val="2135748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50221472"/>
        <c:crosses val="autoZero"/>
        <c:crossBetween val="between"/>
      </c:valAx>
      <c:valAx>
        <c:axId val="-2049500608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9717136"/>
        <c:crosses val="max"/>
        <c:crossBetween val="between"/>
      </c:valAx>
      <c:catAx>
        <c:axId val="-2049717136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-204950060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Sheet3!$B$2</c:f>
              <c:strCache>
                <c:ptCount val="1"/>
                <c:pt idx="0">
                  <c:v>Export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Sheet3!$A$6:$A$11</c:f>
              <c:numCache>
                <c:formatCode>General</c:formatCode>
                <c:ptCount val="6"/>
                <c:pt idx="0">
                  <c:v>2015.0</c:v>
                </c:pt>
                <c:pt idx="1">
                  <c:v>2016.0</c:v>
                </c:pt>
                <c:pt idx="2">
                  <c:v>2017.0</c:v>
                </c:pt>
                <c:pt idx="3">
                  <c:v>2018.0</c:v>
                </c:pt>
                <c:pt idx="4">
                  <c:v>2019.0</c:v>
                </c:pt>
                <c:pt idx="5">
                  <c:v>2020.0</c:v>
                </c:pt>
              </c:numCache>
            </c:numRef>
          </c:cat>
          <c:val>
            <c:numRef>
              <c:f>Sheet3!$B$6:$B$11</c:f>
              <c:numCache>
                <c:formatCode>_(* #,##0.00_);_(* \(#,##0.00\);_(* "-"??_);_(@_)</c:formatCode>
                <c:ptCount val="6"/>
                <c:pt idx="0">
                  <c:v>405.52</c:v>
                </c:pt>
                <c:pt idx="1">
                  <c:v>609.48</c:v>
                </c:pt>
                <c:pt idx="2">
                  <c:v>753.48</c:v>
                </c:pt>
                <c:pt idx="3">
                  <c:v>855.1</c:v>
                </c:pt>
                <c:pt idx="4">
                  <c:v>1004.79</c:v>
                </c:pt>
                <c:pt idx="5" formatCode="General">
                  <c:v>969.823308</c:v>
                </c:pt>
              </c:numCache>
            </c:numRef>
          </c:val>
        </c:ser>
        <c:ser>
          <c:idx val="1"/>
          <c:order val="1"/>
          <c:tx>
            <c:strRef>
              <c:f>Sheet3!$C$2</c:f>
              <c:strCache>
                <c:ptCount val="1"/>
                <c:pt idx="0">
                  <c:v>Import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Sheet3!$A$6:$A$11</c:f>
              <c:numCache>
                <c:formatCode>General</c:formatCode>
                <c:ptCount val="6"/>
                <c:pt idx="0">
                  <c:v>2015.0</c:v>
                </c:pt>
                <c:pt idx="1">
                  <c:v>2016.0</c:v>
                </c:pt>
                <c:pt idx="2">
                  <c:v>2017.0</c:v>
                </c:pt>
                <c:pt idx="3">
                  <c:v>2018.0</c:v>
                </c:pt>
                <c:pt idx="4">
                  <c:v>2019.0</c:v>
                </c:pt>
                <c:pt idx="5">
                  <c:v>2020.0</c:v>
                </c:pt>
              </c:numCache>
            </c:numRef>
          </c:cat>
          <c:val>
            <c:numRef>
              <c:f>Sheet3!$C$6:$C$11</c:f>
              <c:numCache>
                <c:formatCode>_(* #,##0.00_);_(* \(#,##0.00\);_(* "-"??_);_(@_)</c:formatCode>
                <c:ptCount val="6"/>
                <c:pt idx="0">
                  <c:v>3926.2</c:v>
                </c:pt>
                <c:pt idx="1">
                  <c:v>4550.95</c:v>
                </c:pt>
                <c:pt idx="2">
                  <c:v>5286.76</c:v>
                </c:pt>
                <c:pt idx="3">
                  <c:v>6122.25</c:v>
                </c:pt>
                <c:pt idx="4">
                  <c:v>7558.51</c:v>
                </c:pt>
                <c:pt idx="5" formatCode="General">
                  <c:v>7086.103125</c:v>
                </c:pt>
              </c:numCache>
            </c:numRef>
          </c:val>
        </c:ser>
        <c:ser>
          <c:idx val="2"/>
          <c:order val="2"/>
          <c:tx>
            <c:strRef>
              <c:f>Sheet3!$D$2</c:f>
              <c:strCache>
                <c:ptCount val="1"/>
                <c:pt idx="0">
                  <c:v>Trade Volume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Sheet3!$A$6:$A$11</c:f>
              <c:numCache>
                <c:formatCode>General</c:formatCode>
                <c:ptCount val="6"/>
                <c:pt idx="0">
                  <c:v>2015.0</c:v>
                </c:pt>
                <c:pt idx="1">
                  <c:v>2016.0</c:v>
                </c:pt>
                <c:pt idx="2">
                  <c:v>2017.0</c:v>
                </c:pt>
                <c:pt idx="3">
                  <c:v>2018.0</c:v>
                </c:pt>
                <c:pt idx="4">
                  <c:v>2019.0</c:v>
                </c:pt>
                <c:pt idx="5">
                  <c:v>2020.0</c:v>
                </c:pt>
              </c:numCache>
            </c:numRef>
          </c:cat>
          <c:val>
            <c:numRef>
              <c:f>Sheet3!$D$6:$D$11</c:f>
              <c:numCache>
                <c:formatCode>_(* #,##0.00_);_(* \(#,##0.00\);_(* "-"??_);_(@_)</c:formatCode>
                <c:ptCount val="6"/>
                <c:pt idx="0">
                  <c:v>4331.72</c:v>
                </c:pt>
                <c:pt idx="1">
                  <c:v>5160.43</c:v>
                </c:pt>
                <c:pt idx="2">
                  <c:v>6040.24</c:v>
                </c:pt>
                <c:pt idx="3">
                  <c:v>6977.35</c:v>
                </c:pt>
                <c:pt idx="4">
                  <c:v>8563.299999999996</c:v>
                </c:pt>
                <c:pt idx="5">
                  <c:v>8055.926433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43209760"/>
        <c:axId val="-2043117392"/>
      </c:barChart>
      <c:lineChart>
        <c:grouping val="standard"/>
        <c:varyColors val="0"/>
        <c:ser>
          <c:idx val="3"/>
          <c:order val="3"/>
          <c:tx>
            <c:strRef>
              <c:f>Sheet3!$E$2</c:f>
              <c:strCache>
                <c:ptCount val="1"/>
                <c:pt idx="0">
                  <c:v>Export growth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Sheet3!$A$6:$A$11</c:f>
              <c:numCache>
                <c:formatCode>General</c:formatCode>
                <c:ptCount val="6"/>
                <c:pt idx="0">
                  <c:v>2015.0</c:v>
                </c:pt>
                <c:pt idx="1">
                  <c:v>2016.0</c:v>
                </c:pt>
                <c:pt idx="2">
                  <c:v>2017.0</c:v>
                </c:pt>
                <c:pt idx="3">
                  <c:v>2018.0</c:v>
                </c:pt>
                <c:pt idx="4">
                  <c:v>2019.0</c:v>
                </c:pt>
                <c:pt idx="5">
                  <c:v>2020.0</c:v>
                </c:pt>
              </c:numCache>
            </c:numRef>
          </c:cat>
          <c:val>
            <c:numRef>
              <c:f>Sheet3!$E$6:$E$11</c:f>
              <c:numCache>
                <c:formatCode>0.00%</c:formatCode>
                <c:ptCount val="6"/>
                <c:pt idx="0">
                  <c:v>0.137184520471116</c:v>
                </c:pt>
                <c:pt idx="1">
                  <c:v>0.502959163543105</c:v>
                </c:pt>
                <c:pt idx="2">
                  <c:v>0.236266981689309</c:v>
                </c:pt>
                <c:pt idx="3">
                  <c:v>0.134867547911026</c:v>
                </c:pt>
                <c:pt idx="4">
                  <c:v>0.17505554905859</c:v>
                </c:pt>
                <c:pt idx="5">
                  <c:v>-0.0347999999999999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Sheet3!$F$2</c:f>
              <c:strCache>
                <c:ptCount val="1"/>
                <c:pt idx="0">
                  <c:v>Import growth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Sheet3!$A$6:$A$11</c:f>
              <c:numCache>
                <c:formatCode>General</c:formatCode>
                <c:ptCount val="6"/>
                <c:pt idx="0">
                  <c:v>2015.0</c:v>
                </c:pt>
                <c:pt idx="1">
                  <c:v>2016.0</c:v>
                </c:pt>
                <c:pt idx="2">
                  <c:v>2017.0</c:v>
                </c:pt>
                <c:pt idx="3">
                  <c:v>2018.0</c:v>
                </c:pt>
                <c:pt idx="4">
                  <c:v>2019.0</c:v>
                </c:pt>
                <c:pt idx="5">
                  <c:v>2020.0</c:v>
                </c:pt>
              </c:numCache>
            </c:numRef>
          </c:cat>
          <c:val>
            <c:numRef>
              <c:f>Sheet3!$F$6:$F$11</c:f>
              <c:numCache>
                <c:formatCode>0.00%</c:formatCode>
                <c:ptCount val="6"/>
                <c:pt idx="0">
                  <c:v>0.0582492607996032</c:v>
                </c:pt>
                <c:pt idx="1">
                  <c:v>0.159123325352758</c:v>
                </c:pt>
                <c:pt idx="2">
                  <c:v>0.161682725584768</c:v>
                </c:pt>
                <c:pt idx="3">
                  <c:v>0.1580344104896</c:v>
                </c:pt>
                <c:pt idx="4">
                  <c:v>0.234596757727959</c:v>
                </c:pt>
                <c:pt idx="5">
                  <c:v>-0.0625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42916960"/>
        <c:axId val="-2042920128"/>
      </c:lineChart>
      <c:catAx>
        <c:axId val="-2043209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3117392"/>
        <c:crosses val="autoZero"/>
        <c:auto val="1"/>
        <c:lblAlgn val="ctr"/>
        <c:lblOffset val="100"/>
        <c:noMultiLvlLbl val="0"/>
      </c:catAx>
      <c:valAx>
        <c:axId val="-2043117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3209760"/>
        <c:crosses val="autoZero"/>
        <c:crossBetween val="between"/>
      </c:valAx>
      <c:valAx>
        <c:axId val="-2042920128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2916960"/>
        <c:crosses val="max"/>
        <c:crossBetween val="between"/>
      </c:valAx>
      <c:catAx>
        <c:axId val="-2042916960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-204292012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Sheet1!$B$65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Sheet1!$C$61:$I$61</c:f>
              <c:strCache>
                <c:ptCount val="7"/>
                <c:pt idx="0">
                  <c:v>China</c:v>
                </c:pt>
                <c:pt idx="1">
                  <c:v>Lao</c:v>
                </c:pt>
                <c:pt idx="2">
                  <c:v>Thailand</c:v>
                </c:pt>
                <c:pt idx="3">
                  <c:v>Vietnam</c:v>
                </c:pt>
                <c:pt idx="4">
                  <c:v>Korea</c:v>
                </c:pt>
                <c:pt idx="5">
                  <c:v>Japan</c:v>
                </c:pt>
                <c:pt idx="6">
                  <c:v>USA</c:v>
                </c:pt>
              </c:strCache>
            </c:strRef>
          </c:cat>
          <c:val>
            <c:numRef>
              <c:f>Sheet1!$C$65:$I$65</c:f>
              <c:numCache>
                <c:formatCode>_(* #,##0_);_(* \(#,##0\);_(* "-"??_);_(@_)</c:formatCode>
                <c:ptCount val="7"/>
                <c:pt idx="0">
                  <c:v>1.210782E6</c:v>
                </c:pt>
                <c:pt idx="1">
                  <c:v>502219.0</c:v>
                </c:pt>
                <c:pt idx="2">
                  <c:v>394934.0</c:v>
                </c:pt>
                <c:pt idx="3">
                  <c:v>835355.0</c:v>
                </c:pt>
                <c:pt idx="4">
                  <c:v>345081.0</c:v>
                </c:pt>
                <c:pt idx="5">
                  <c:v>203373.0</c:v>
                </c:pt>
                <c:pt idx="6">
                  <c:v>256544.0</c:v>
                </c:pt>
              </c:numCache>
            </c:numRef>
          </c:val>
        </c:ser>
        <c:ser>
          <c:idx val="1"/>
          <c:order val="1"/>
          <c:tx>
            <c:strRef>
              <c:f>Sheet1!$B$66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Sheet1!$C$61:$I$61</c:f>
              <c:strCache>
                <c:ptCount val="7"/>
                <c:pt idx="0">
                  <c:v>China</c:v>
                </c:pt>
                <c:pt idx="1">
                  <c:v>Lao</c:v>
                </c:pt>
                <c:pt idx="2">
                  <c:v>Thailand</c:v>
                </c:pt>
                <c:pt idx="3">
                  <c:v>Vietnam</c:v>
                </c:pt>
                <c:pt idx="4">
                  <c:v>Korea</c:v>
                </c:pt>
                <c:pt idx="5">
                  <c:v>Japan</c:v>
                </c:pt>
                <c:pt idx="6">
                  <c:v>USA</c:v>
                </c:pt>
              </c:strCache>
            </c:strRef>
          </c:cat>
          <c:val>
            <c:numRef>
              <c:f>Sheet1!$C$66:$I$66</c:f>
              <c:numCache>
                <c:formatCode>_(* #,##0_);_(* \(#,##0\);_(* "-"??_);_(@_)</c:formatCode>
                <c:ptCount val="7"/>
                <c:pt idx="0">
                  <c:v>2.171301E6</c:v>
                </c:pt>
                <c:pt idx="1">
                  <c:v>426180.0</c:v>
                </c:pt>
                <c:pt idx="2">
                  <c:v>382317.0</c:v>
                </c:pt>
                <c:pt idx="3">
                  <c:v>800128.0</c:v>
                </c:pt>
                <c:pt idx="4">
                  <c:v>301770.0</c:v>
                </c:pt>
                <c:pt idx="5">
                  <c:v>210471.0</c:v>
                </c:pt>
                <c:pt idx="6">
                  <c:v>250813.0</c:v>
                </c:pt>
              </c:numCache>
            </c:numRef>
          </c:val>
        </c:ser>
        <c:ser>
          <c:idx val="2"/>
          <c:order val="2"/>
          <c:tx>
            <c:strRef>
              <c:f>Sheet1!$B$67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Sheet1!$C$61:$I$61</c:f>
              <c:strCache>
                <c:ptCount val="7"/>
                <c:pt idx="0">
                  <c:v>China</c:v>
                </c:pt>
                <c:pt idx="1">
                  <c:v>Lao</c:v>
                </c:pt>
                <c:pt idx="2">
                  <c:v>Thailand</c:v>
                </c:pt>
                <c:pt idx="3">
                  <c:v>Vietnam</c:v>
                </c:pt>
                <c:pt idx="4">
                  <c:v>Korea</c:v>
                </c:pt>
                <c:pt idx="5">
                  <c:v>Japan</c:v>
                </c:pt>
                <c:pt idx="6">
                  <c:v>USA</c:v>
                </c:pt>
              </c:strCache>
            </c:strRef>
          </c:cat>
          <c:val>
            <c:numRef>
              <c:f>Sheet1!$C$67:$I$67</c:f>
              <c:numCache>
                <c:formatCode>_(* #,##0_);_(* \(#,##0\);_(* "-"??_);_(@_)</c:formatCode>
                <c:ptCount val="7"/>
                <c:pt idx="0">
                  <c:v>2.365215E6</c:v>
                </c:pt>
                <c:pt idx="1">
                  <c:v>363951.0</c:v>
                </c:pt>
                <c:pt idx="2">
                  <c:v>466493.0</c:v>
                </c:pt>
                <c:pt idx="3">
                  <c:v>908903.0</c:v>
                </c:pt>
                <c:pt idx="4">
                  <c:v>254874.0</c:v>
                </c:pt>
                <c:pt idx="5">
                  <c:v>207636.0</c:v>
                </c:pt>
                <c:pt idx="6">
                  <c:v>248863.0</c:v>
                </c:pt>
              </c:numCache>
            </c:numRef>
          </c:val>
        </c:ser>
        <c:ser>
          <c:idx val="3"/>
          <c:order val="3"/>
          <c:tx>
            <c:strRef>
              <c:f>Sheet1!$B$68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Sheet1!$C$61:$I$61</c:f>
              <c:strCache>
                <c:ptCount val="7"/>
                <c:pt idx="0">
                  <c:v>China</c:v>
                </c:pt>
                <c:pt idx="1">
                  <c:v>Lao</c:v>
                </c:pt>
                <c:pt idx="2">
                  <c:v>Thailand</c:v>
                </c:pt>
                <c:pt idx="3">
                  <c:v>Vietnam</c:v>
                </c:pt>
                <c:pt idx="4">
                  <c:v>Korea</c:v>
                </c:pt>
                <c:pt idx="5">
                  <c:v>Japan</c:v>
                </c:pt>
                <c:pt idx="6">
                  <c:v>USA</c:v>
                </c:pt>
              </c:strCache>
            </c:strRef>
          </c:cat>
          <c:val>
            <c:numRef>
              <c:f>Sheet1!$C$68:$I$68</c:f>
              <c:numCache>
                <c:formatCode>_(* #,##0_);_(* \(#,##0\);_(* "-"??_);_(@_)</c:formatCode>
                <c:ptCount val="7"/>
                <c:pt idx="0">
                  <c:v>546045.0</c:v>
                </c:pt>
                <c:pt idx="1">
                  <c:v>68580.0</c:v>
                </c:pt>
                <c:pt idx="2">
                  <c:v>322168.0</c:v>
                </c:pt>
                <c:pt idx="3">
                  <c:v>359396.0</c:v>
                </c:pt>
                <c:pt idx="4">
                  <c:v>105226.0</c:v>
                </c:pt>
                <c:pt idx="5">
                  <c:v>79938.0</c:v>
                </c:pt>
                <c:pt idx="6">
                  <c:v>106476.0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01239344"/>
        <c:axId val="-2043742480"/>
      </c:barChart>
      <c:catAx>
        <c:axId val="-21012393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3742480"/>
        <c:crosses val="autoZero"/>
        <c:auto val="1"/>
        <c:lblAlgn val="ctr"/>
        <c:lblOffset val="100"/>
        <c:noMultiLvlLbl val="0"/>
      </c:catAx>
      <c:valAx>
        <c:axId val="-2043742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1239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7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2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1DCE3-47AD-43F0-995B-203DBA550F1A}" type="datetimeFigureOut">
              <a:rPr lang="en-GB" smtClean="0"/>
              <a:t>07/02/2021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CC94-71C8-451E-85DD-1EBF0B06CA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798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5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1DCE3-47AD-43F0-995B-203DBA550F1A}" type="datetimeFigureOut">
              <a:rPr lang="en-GB" smtClean="0"/>
              <a:t>07/02/2021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CC94-71C8-451E-85DD-1EBF0B06CA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20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1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1DCE3-47AD-43F0-995B-203DBA550F1A}" type="datetimeFigureOut">
              <a:rPr lang="en-GB" smtClean="0"/>
              <a:t>07/02/2021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CC94-71C8-451E-85DD-1EBF0B06CA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1173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372798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1DCE3-47AD-43F0-995B-203DBA550F1A}" type="datetimeFigureOut">
              <a:rPr lang="en-GB" smtClean="0"/>
              <a:t>07/02/2021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CC94-71C8-451E-85DD-1EBF0B06CA09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9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2484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3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1DCE3-47AD-43F0-995B-203DBA550F1A}" type="datetimeFigureOut">
              <a:rPr lang="en-GB" smtClean="0"/>
              <a:t>07/02/2021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CC94-71C8-451E-85DD-1EBF0B06CA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52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5" y="2943357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90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50" y="2943357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9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9" y="2943357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1DCE3-47AD-43F0-995B-203DBA550F1A}" type="datetimeFigureOut">
              <a:rPr lang="en-GB" smtClean="0"/>
              <a:t>07/02/2021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CC94-71C8-451E-85DD-1EBF0B06CA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231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5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6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6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6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2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300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9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4" y="4781080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1DCE3-47AD-43F0-995B-203DBA550F1A}" type="datetimeFigureOut">
              <a:rPr lang="en-GB" smtClean="0"/>
              <a:t>07/02/2021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CC94-71C8-451E-85DD-1EBF0B06CA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3774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5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1DCE3-47AD-43F0-995B-203DBA550F1A}" type="datetimeFigureOut">
              <a:rPr lang="en-GB" smtClean="0"/>
              <a:t>07/02/2021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CC94-71C8-451E-85DD-1EBF0B06CA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7245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609603"/>
            <a:ext cx="2553327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3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1DCE3-47AD-43F0-995B-203DBA550F1A}" type="datetimeFigureOut">
              <a:rPr lang="en-GB" smtClean="0"/>
              <a:t>07/02/2021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CC94-71C8-451E-85DD-1EBF0B06CA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478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10363827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1DCE3-47AD-43F0-995B-203DBA550F1A}" type="datetimeFigureOut">
              <a:rPr lang="en-GB" smtClean="0"/>
              <a:t>07/02/2021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CC94-71C8-451E-85DD-1EBF0B06CA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035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828565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3657459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1DCE3-47AD-43F0-995B-203DBA550F1A}" type="datetimeFigureOut">
              <a:rPr lang="en-GB" smtClean="0"/>
              <a:t>07/02/2021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CC94-71C8-451E-85DD-1EBF0B06CA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096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5106027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4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1DCE3-47AD-43F0-995B-203DBA550F1A}" type="datetimeFigureOut">
              <a:rPr lang="en-GB" smtClean="0"/>
              <a:t>07/02/2021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CC94-71C8-451E-85DD-1EBF0B06CA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057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5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5" y="3051014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1" y="3051014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1DCE3-47AD-43F0-995B-203DBA550F1A}" type="datetimeFigureOut">
              <a:rPr lang="en-GB" smtClean="0"/>
              <a:t>07/02/2021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CC94-71C8-451E-85DD-1EBF0B06CA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972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1DCE3-47AD-43F0-995B-203DBA550F1A}" type="datetimeFigureOut">
              <a:rPr lang="en-GB" smtClean="0"/>
              <a:t>07/02/2021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CC94-71C8-451E-85DD-1EBF0B06CA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254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1DCE3-47AD-43F0-995B-203DBA550F1A}" type="datetimeFigureOut">
              <a:rPr lang="en-GB" smtClean="0"/>
              <a:t>07/02/2021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CC94-71C8-451E-85DD-1EBF0B06CA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034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3" y="609602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6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1DCE3-47AD-43F0-995B-203DBA550F1A}" type="datetimeFigureOut">
              <a:rPr lang="en-GB" smtClean="0"/>
              <a:t>07/02/2021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CC94-71C8-451E-85DD-1EBF0B06CA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06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6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9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32854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1DCE3-47AD-43F0-995B-203DBA550F1A}" type="datetimeFigureOut">
              <a:rPr lang="en-GB" smtClean="0"/>
              <a:t>07/02/2021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CC94-71C8-451E-85DD-1EBF0B06CA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5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5A1DCE3-47AD-43F0-995B-203DBA550F1A}" type="datetimeFigureOut">
              <a:rPr lang="en-GB" smtClean="0"/>
              <a:t>07/02/2021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5" y="5883277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7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1B4CC94-71C8-451E-85DD-1EBF0B06CA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50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</p:sldLayoutIdLs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pn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50424" cy="17621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33069" y="-5864"/>
            <a:ext cx="1753067" cy="17647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438933" y="5093207"/>
            <a:ext cx="1753067" cy="17647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63" y="5099071"/>
            <a:ext cx="1753067" cy="176479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1726" y="485862"/>
            <a:ext cx="12081271" cy="5697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000099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POTENTIAL AND RISK OF </a:t>
            </a: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000099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BELT AND ROAD IN CAMBODIA</a:t>
            </a:r>
          </a:p>
          <a:p>
            <a:pPr algn="ctr">
              <a:lnSpc>
                <a:spcPct val="150000"/>
              </a:lnSpc>
            </a:pPr>
            <a:endParaRPr lang="en-US" sz="2000" b="1" dirty="0">
              <a:solidFill>
                <a:srgbClr val="000099"/>
              </a:solidFill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  <a:p>
            <a:pPr algn="ctr">
              <a:lnSpc>
                <a:spcPct val="150000"/>
              </a:lnSpc>
            </a:pPr>
            <a:endParaRPr lang="en-US" sz="1400" dirty="0">
              <a:solidFill>
                <a:srgbClr val="000099"/>
              </a:solidFill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000099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KY SEREYVATH</a:t>
            </a:r>
            <a:endParaRPr lang="km-KH" sz="2400" dirty="0" smtClean="0">
              <a:solidFill>
                <a:srgbClr val="000099"/>
              </a:solidFill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99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Director General</a:t>
            </a:r>
            <a:r>
              <a:rPr lang="km-KH" sz="2400" dirty="0" smtClean="0">
                <a:solidFill>
                  <a:srgbClr val="000099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, </a:t>
            </a:r>
            <a:r>
              <a:rPr lang="en-US" sz="2400" dirty="0" smtClean="0">
                <a:solidFill>
                  <a:srgbClr val="000099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Professor</a:t>
            </a:r>
          </a:p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000099"/>
              </a:solidFill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99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INSTITUTE OF CHINA STUDIES,</a:t>
            </a:r>
            <a:endParaRPr lang="en-US" sz="2400" dirty="0">
              <a:solidFill>
                <a:srgbClr val="000099"/>
              </a:solidFill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99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ROYAL ACADEMY OF CAMBODIA</a:t>
            </a:r>
            <a:endParaRPr lang="en-US" sz="2400" dirty="0">
              <a:solidFill>
                <a:srgbClr val="000099"/>
              </a:solidFill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99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February 08</a:t>
            </a:r>
            <a:r>
              <a:rPr lang="en-US" sz="2400" baseline="30000" dirty="0" smtClean="0">
                <a:solidFill>
                  <a:srgbClr val="000099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th</a:t>
            </a:r>
            <a:r>
              <a:rPr lang="en-US" sz="2400" dirty="0" smtClean="0">
                <a:solidFill>
                  <a:srgbClr val="000099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, 2021</a:t>
            </a:r>
            <a:endParaRPr lang="km-KH" sz="2400" dirty="0">
              <a:solidFill>
                <a:srgbClr val="000099"/>
              </a:solidFill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6" y="2109335"/>
            <a:ext cx="2205406" cy="2191621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1630039" y="123147"/>
            <a:ext cx="8915400" cy="0"/>
          </a:xfrm>
          <a:prstGeom prst="line">
            <a:avLst/>
          </a:prstGeom>
          <a:ln w="133350" cmpd="thickThin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30039" y="6720895"/>
            <a:ext cx="8915400" cy="0"/>
          </a:xfrm>
          <a:prstGeom prst="line">
            <a:avLst/>
          </a:prstGeom>
          <a:ln w="133350" cmpd="thinThick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0728" y="1638944"/>
            <a:ext cx="0" cy="3537969"/>
          </a:xfrm>
          <a:prstGeom prst="line">
            <a:avLst/>
          </a:prstGeom>
          <a:ln w="133350" cmpd="thinThick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068267" y="1653012"/>
            <a:ext cx="0" cy="3537969"/>
          </a:xfrm>
          <a:prstGeom prst="line">
            <a:avLst/>
          </a:prstGeom>
          <a:ln w="133350" cmpd="thickThin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t="875" r="4145" b="2023"/>
          <a:stretch/>
        </p:blipFill>
        <p:spPr>
          <a:xfrm>
            <a:off x="9446254" y="2066374"/>
            <a:ext cx="2229358" cy="223458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720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533400" y="152400"/>
            <a:ext cx="11049000" cy="7010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  Bank Sector</a:t>
            </a:r>
            <a:endParaRPr lang="km-KH" sz="4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33399" y="1318381"/>
            <a:ext cx="11438467" cy="272868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dirty="0" smtClean="0">
                <a:ln w="0"/>
                <a:solidFill>
                  <a:srgbClr val="0432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 2 Chinese Banks: Bank of China, and IBIC 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n w="0"/>
                <a:solidFill>
                  <a:srgbClr val="0432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Total Assets: $1,500 M = 8.3% of Total Bank Assets in Cambodia</a:t>
            </a:r>
            <a:endParaRPr lang="en-US" sz="3200" dirty="0">
              <a:ln w="0"/>
              <a:solidFill>
                <a:srgbClr val="0432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ln w="0"/>
                <a:solidFill>
                  <a:srgbClr val="0432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Cambodia allowed Chinese RMB being used in the market as USD</a:t>
            </a:r>
            <a:endParaRPr lang="km-KH" sz="3200" dirty="0">
              <a:ln w="0"/>
              <a:solidFill>
                <a:srgbClr val="0432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" t="1627" r="1971" b="1941"/>
          <a:stretch/>
        </p:blipFill>
        <p:spPr>
          <a:xfrm>
            <a:off x="3104000" y="526152"/>
            <a:ext cx="5852159" cy="5732347"/>
          </a:xfrm>
          <a:prstGeom prst="ellipse">
            <a:avLst/>
          </a:prstGeom>
          <a:effectLst>
            <a:glow>
              <a:schemeClr val="accent1">
                <a:alpha val="40000"/>
              </a:schemeClr>
            </a:glow>
            <a:softEdge rad="482600"/>
          </a:effectLst>
          <a:scene3d>
            <a:camera prst="orthographicFront">
              <a:rot lat="0" lon="0" rev="0"/>
            </a:camera>
            <a:lightRig rig="glow" dir="t"/>
          </a:scene3d>
          <a:sp3d extrusionH="152400" prstMaterial="plastic">
            <a:extrusionClr>
              <a:schemeClr val="tx1"/>
            </a:extrusionClr>
          </a:sp3d>
        </p:spPr>
      </p:pic>
    </p:spTree>
    <p:extLst>
      <p:ext uri="{BB962C8B-B14F-4D97-AF65-F5344CB8AC3E}">
        <p14:creationId xmlns:p14="http://schemas.microsoft.com/office/powerpoint/2010/main" val="12386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t="-8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8"/>
          <p:cNvSpPr>
            <a:spLocks noChangeArrowheads="1"/>
          </p:cNvSpPr>
          <p:nvPr/>
        </p:nvSpPr>
        <p:spPr bwMode="auto">
          <a:xfrm>
            <a:off x="5720317" y="1364255"/>
            <a:ext cx="6471684" cy="24006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/>
            <a:endParaRPr 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Khmer OS Content" panose="02000500000000020004" pitchFamily="2" charset="0"/>
              <a:cs typeface="Khmer OS Content" panose="02000500000000020004" pitchFamily="2" charset="0"/>
            </a:endParaRPr>
          </a:p>
          <a:p>
            <a:pPr marL="0" indent="0" eaLnBrk="1" hangingPunct="1"/>
            <a:r>
              <a:rPr lang="en-US" sz="3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Khmer OS Content" charset="0"/>
                <a:ea typeface="Khmer OS Content" charset="0"/>
                <a:cs typeface="Khmer OS Content" charset="0"/>
              </a:rPr>
              <a:t>What is Potentials?</a:t>
            </a:r>
            <a:endParaRPr lang="en-US" sz="320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Khmer OS Content" charset="0"/>
              <a:ea typeface="Khmer OS Content" charset="0"/>
              <a:cs typeface="Khmer OS Content" charset="0"/>
            </a:endParaRPr>
          </a:p>
          <a:p>
            <a:pPr marL="0" indent="0" eaLnBrk="1" hangingPunct="1"/>
            <a:endParaRPr lang="en-US" sz="120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Khmer OS Content" panose="02000500000000020004" pitchFamily="2" charset="0"/>
              <a:cs typeface="Khmer OS Content" panose="02000500000000020004" pitchFamily="2" charset="0"/>
            </a:endParaRPr>
          </a:p>
          <a:p>
            <a:pPr marL="0" indent="0" eaLnBrk="1" hangingPunct="1"/>
            <a:r>
              <a:rPr lang="en-US" sz="4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What is Risk?</a:t>
            </a:r>
            <a:endParaRPr lang="en-US" sz="400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marL="0" indent="0" eaLnBrk="1" hangingPunct="1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Khmer OS Content" panose="02000500000000020004" pitchFamily="2" charset="0"/>
                <a:cs typeface="Khmer OS Content" panose="02000500000000020004" pitchFamily="2" charset="0"/>
              </a:rPr>
              <a:t>\</a:t>
            </a:r>
            <a:endParaRPr lang="en-US" sz="1400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Khmer OS Content" panose="02000500000000020004" pitchFamily="2" charset="0"/>
              <a:cs typeface="Khmer OS Content" panose="02000500000000020004" pitchFamily="2" charset="0"/>
            </a:endParaRPr>
          </a:p>
          <a:p>
            <a:pPr marL="0" indent="0" eaLnBrk="1" hangingPunct="1"/>
            <a:r>
              <a:rPr lang="en-US" sz="3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Khmer OS Content" panose="02000500000000020004" pitchFamily="2" charset="0"/>
                <a:cs typeface="Khmer OS Content" panose="02000500000000020004" pitchFamily="2" charset="0"/>
              </a:rPr>
              <a:t>What is Conclusion?</a:t>
            </a:r>
            <a:endParaRPr lang="en-US" sz="320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Khmer OS Content" panose="02000500000000020004" pitchFamily="2" charset="0"/>
              <a:cs typeface="Khmer OS Content" panose="02000500000000020004" pitchFamily="2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990197" y="302651"/>
            <a:ext cx="22557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214A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132074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8000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601707" y="256549"/>
            <a:ext cx="11492232" cy="66006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2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hmer OS Muol Light" panose="02000500000000020004" pitchFamily="2" charset="0"/>
                <a:cs typeface="Khmer OS Muol Light" panose="02000500000000020004" pitchFamily="2" charset="0"/>
              </a:rPr>
              <a:t>CAMBODIA-CHINA TRADE</a:t>
            </a:r>
            <a:endParaRPr lang="km-KH" sz="32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86934" y="1314933"/>
            <a:ext cx="33899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Import growth =15.49%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330322"/>
              </p:ext>
            </p:extLst>
          </p:nvPr>
        </p:nvGraphicFramePr>
        <p:xfrm>
          <a:off x="304800" y="1676402"/>
          <a:ext cx="11091333" cy="5181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Rectangle 16"/>
          <p:cNvSpPr/>
          <p:nvPr/>
        </p:nvSpPr>
        <p:spPr>
          <a:xfrm>
            <a:off x="1304568" y="1876794"/>
            <a:ext cx="33723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Export growth =27.18%</a:t>
            </a:r>
            <a:endParaRPr lang="en-US" sz="2400" b="1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31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7436" y="233837"/>
            <a:ext cx="11492232" cy="66006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2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TOURIST VISIT CAMBODIA</a:t>
            </a:r>
            <a:endParaRPr lang="km-KH" sz="32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4287420"/>
              </p:ext>
            </p:extLst>
          </p:nvPr>
        </p:nvGraphicFramePr>
        <p:xfrm>
          <a:off x="457200" y="1354667"/>
          <a:ext cx="11262468" cy="5147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8726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533400" y="152400"/>
            <a:ext cx="11049000" cy="7010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  Risk</a:t>
            </a:r>
            <a:endParaRPr lang="km-KH" sz="4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965200" y="1227192"/>
            <a:ext cx="9753600" cy="272868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dirty="0" smtClean="0">
                <a:ln w="0"/>
                <a:solidFill>
                  <a:srgbClr val="0432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 Termination of EBA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n w="0"/>
                <a:solidFill>
                  <a:srgbClr val="0432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Tariff on rice export to EU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n w="0"/>
                <a:solidFill>
                  <a:srgbClr val="0432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Hydropower</a:t>
            </a:r>
            <a:endParaRPr lang="en-US" sz="3200" dirty="0">
              <a:ln w="0"/>
              <a:solidFill>
                <a:srgbClr val="0432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ln w="0"/>
                <a:solidFill>
                  <a:srgbClr val="0432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Social issues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n w="0"/>
                <a:solidFill>
                  <a:srgbClr val="0432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Domestic price increase </a:t>
            </a:r>
            <a:endParaRPr lang="km-KH" sz="3200" dirty="0">
              <a:ln w="0"/>
              <a:solidFill>
                <a:srgbClr val="0432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73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033" y="2594822"/>
            <a:ext cx="6548967" cy="4263178"/>
          </a:xfrm>
          <a:prstGeom prst="rect">
            <a:avLst/>
          </a:prstGeom>
        </p:spPr>
      </p:pic>
      <p:pic>
        <p:nvPicPr>
          <p:cNvPr id="1026" name="Picture 2" descr="mage result for chinese hydropower in cambo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06013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28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533400" y="152400"/>
            <a:ext cx="11049000" cy="7010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  Mineral Exploration</a:t>
            </a:r>
            <a:endParaRPr lang="km-KH" sz="4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965200" y="1318381"/>
            <a:ext cx="9753600" cy="272868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dirty="0" smtClean="0">
                <a:ln w="0"/>
                <a:solidFill>
                  <a:srgbClr val="0432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 Metallic mineral concessions: 62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n w="0"/>
                <a:solidFill>
                  <a:srgbClr val="0432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Non-metallic exploration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729" y="2399867"/>
            <a:ext cx="636270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97" y="198967"/>
            <a:ext cx="3289300" cy="2463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527" r="2148"/>
          <a:stretch/>
        </p:blipFill>
        <p:spPr>
          <a:xfrm>
            <a:off x="3610807" y="198967"/>
            <a:ext cx="3585862" cy="2463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97" y="2937932"/>
            <a:ext cx="6983571" cy="3635777"/>
          </a:xfrm>
          <a:prstGeom prst="rect">
            <a:avLst/>
          </a:prstGeom>
        </p:spPr>
      </p:pic>
      <p:pic>
        <p:nvPicPr>
          <p:cNvPr id="1026" name="Picture 2" descr="http://www.cen.com.kh/wp-content/uploads/2018/11/46513253_2033754163383941_2730545468684632064_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/>
          <a:stretch/>
        </p:blipFill>
        <p:spPr bwMode="auto">
          <a:xfrm>
            <a:off x="7467603" y="198967"/>
            <a:ext cx="4544718" cy="637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1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00" y="2324100"/>
            <a:ext cx="8064500" cy="4533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075" y="38905"/>
            <a:ext cx="2588683" cy="2828870"/>
          </a:xfrm>
          <a:prstGeom prst="rect">
            <a:avLst/>
          </a:prstGeom>
        </p:spPr>
      </p:pic>
      <p:pic>
        <p:nvPicPr>
          <p:cNvPr id="2050" name="Picture 2" descr="mage result for កាស៊ីណូនៅខេត្តព្រះសីហនុ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3" r="16915"/>
          <a:stretch/>
        </p:blipFill>
        <p:spPr bwMode="auto">
          <a:xfrm>
            <a:off x="-1" y="-25929"/>
            <a:ext cx="3810001" cy="281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7650"/>
            <a:ext cx="7429500" cy="4043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622" y="25400"/>
            <a:ext cx="4282378" cy="28288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686" y="52408"/>
            <a:ext cx="3005917" cy="273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5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t="-8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8"/>
          <p:cNvSpPr>
            <a:spLocks noChangeArrowheads="1"/>
          </p:cNvSpPr>
          <p:nvPr/>
        </p:nvSpPr>
        <p:spPr bwMode="auto">
          <a:xfrm>
            <a:off x="5720317" y="1364255"/>
            <a:ext cx="6471684" cy="25545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/>
            <a:endParaRPr 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Khmer OS Content" panose="02000500000000020004" pitchFamily="2" charset="0"/>
              <a:cs typeface="Khmer OS Content" panose="02000500000000020004" pitchFamily="2" charset="0"/>
            </a:endParaRPr>
          </a:p>
          <a:p>
            <a:pPr marL="0" indent="0" eaLnBrk="1" hangingPunct="1"/>
            <a:r>
              <a:rPr lang="en-US" sz="3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Khmer OS Content" charset="0"/>
                <a:ea typeface="Khmer OS Content" charset="0"/>
                <a:cs typeface="Khmer OS Content" charset="0"/>
              </a:rPr>
              <a:t>What is Potentials?</a:t>
            </a:r>
          </a:p>
          <a:p>
            <a:pPr marL="0" indent="0" eaLnBrk="1" hangingPunct="1"/>
            <a:endParaRPr lang="en-US" sz="105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Khmer OS Content" charset="0"/>
              <a:ea typeface="Khmer OS Content" charset="0"/>
              <a:cs typeface="Khmer OS Content" charset="0"/>
            </a:endParaRPr>
          </a:p>
          <a:p>
            <a:pPr marL="0" indent="0" eaLnBrk="1" hangingPunct="1"/>
            <a:endParaRPr lang="en-US" sz="120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Khmer OS Content" panose="02000500000000020004" pitchFamily="2" charset="0"/>
              <a:cs typeface="Khmer OS Content" panose="02000500000000020004" pitchFamily="2" charset="0"/>
            </a:endParaRPr>
          </a:p>
          <a:p>
            <a:pPr marL="0" indent="0" eaLnBrk="1" hangingPunct="1"/>
            <a:r>
              <a:rPr lang="en-US" sz="3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Khmer OS Content" charset="0"/>
                <a:ea typeface="Khmer OS Content" charset="0"/>
                <a:cs typeface="Khmer OS Content" charset="0"/>
              </a:rPr>
              <a:t>What is Risk?</a:t>
            </a:r>
          </a:p>
          <a:p>
            <a:pPr marL="0" indent="0" eaLnBrk="1" hangingPunct="1"/>
            <a:endParaRPr lang="en-US" sz="140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Khmer OS Content" panose="02000500000000020004" pitchFamily="2" charset="0"/>
              <a:cs typeface="Khmer OS Content" panose="02000500000000020004" pitchFamily="2" charset="0"/>
            </a:endParaRPr>
          </a:p>
          <a:p>
            <a:pPr marL="0" indent="0" eaLnBrk="1" hangingPunct="1"/>
            <a:r>
              <a:rPr lang="en-US" sz="4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What is Conclusion?</a:t>
            </a:r>
            <a:endParaRPr lang="en-US" sz="400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990197" y="302651"/>
            <a:ext cx="22557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214A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Content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1598" y="57449"/>
            <a:ext cx="2748245" cy="490403"/>
            <a:chOff x="1480454" y="95921"/>
            <a:chExt cx="2748245" cy="49040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0454" y="95921"/>
              <a:ext cx="493487" cy="49040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002971" y="117985"/>
              <a:ext cx="2225728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m-KH" sz="1100" dirty="0" smtClean="0">
                  <a:solidFill>
                    <a:srgbClr val="0070C0"/>
                  </a:solidFill>
                  <a:latin typeface="Khmer OS Muol Light" charset="0"/>
                  <a:ea typeface="Khmer OS Muol Light" charset="0"/>
                  <a:cs typeface="Khmer OS Muol Light" charset="0"/>
                </a:rPr>
                <a:t>រាជបណ្ឌិត្យសភាកម្ពុជា</a:t>
              </a:r>
              <a:endParaRPr lang="en-US" sz="1100" dirty="0" smtClean="0">
                <a:solidFill>
                  <a:srgbClr val="0070C0"/>
                </a:solidFill>
                <a:latin typeface="Khmer OS Muol Light" charset="0"/>
                <a:ea typeface="Khmer OS Muol Light" charset="0"/>
                <a:cs typeface="Khmer OS Muol Light" charset="0"/>
              </a:endParaRPr>
            </a:p>
            <a:p>
              <a:r>
                <a:rPr lang="en-US" sz="1200" b="1" dirty="0" smtClean="0">
                  <a:solidFill>
                    <a:srgbClr val="0070C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Royal Academy of Cambodia</a:t>
              </a:r>
              <a:endParaRPr lang="en-US" sz="12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58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t="-8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8"/>
          <p:cNvSpPr>
            <a:spLocks noChangeArrowheads="1"/>
          </p:cNvSpPr>
          <p:nvPr/>
        </p:nvSpPr>
        <p:spPr bwMode="auto">
          <a:xfrm>
            <a:off x="5720317" y="1364257"/>
            <a:ext cx="6471684" cy="26468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/>
            <a:endParaRPr 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Khmer OS Content" panose="02000500000000020004" pitchFamily="2" charset="0"/>
              <a:cs typeface="Khmer OS Content" panose="02000500000000020004" pitchFamily="2" charset="0"/>
            </a:endParaRPr>
          </a:p>
          <a:p>
            <a:pPr marL="0" indent="0" eaLnBrk="1" hangingPunct="1"/>
            <a:r>
              <a:rPr lang="km-KH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What is Potentials?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marL="0" indent="0" eaLnBrk="1" hangingPunct="1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Khmer OS Content" panose="02000500000000020004" pitchFamily="2" charset="0"/>
              <a:cs typeface="Khmer OS Content" panose="02000500000000020004" pitchFamily="2" charset="0"/>
            </a:endParaRPr>
          </a:p>
          <a:p>
            <a:pPr marL="0" indent="0" eaLnBrk="1" hangingPunct="1"/>
            <a:r>
              <a:rPr lang="en-US" sz="3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Khmer OS Content" panose="02000500000000020004" pitchFamily="2" charset="0"/>
                <a:cs typeface="Khmer OS Content" panose="02000500000000020004" pitchFamily="2" charset="0"/>
              </a:rPr>
              <a:t>What is Risk?</a:t>
            </a:r>
          </a:p>
          <a:p>
            <a:pPr marL="0" indent="0" eaLnBrk="1" hangingPunct="1"/>
            <a:endParaRPr lang="en-US" sz="140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Khmer OS Content" panose="02000500000000020004" pitchFamily="2" charset="0"/>
              <a:cs typeface="Khmer OS Content" panose="02000500000000020004" pitchFamily="2" charset="0"/>
            </a:endParaRPr>
          </a:p>
          <a:p>
            <a:pPr marL="0" indent="0" eaLnBrk="1" hangingPunct="1"/>
            <a:endParaRPr lang="en-US" sz="140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Khmer OS Content" panose="02000500000000020004" pitchFamily="2" charset="0"/>
              <a:cs typeface="Khmer OS Content" panose="02000500000000020004" pitchFamily="2" charset="0"/>
            </a:endParaRPr>
          </a:p>
          <a:p>
            <a:pPr marL="0" indent="0" eaLnBrk="1" hangingPunct="1"/>
            <a:r>
              <a:rPr lang="en-US" sz="3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Khmer OS Content" panose="02000500000000020004" pitchFamily="2" charset="0"/>
                <a:cs typeface="Khmer OS Content" panose="02000500000000020004" pitchFamily="2" charset="0"/>
              </a:rPr>
              <a:t>What is Conclusion?</a:t>
            </a:r>
            <a:endParaRPr lang="en-US" sz="320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Khmer OS Content" panose="02000500000000020004" pitchFamily="2" charset="0"/>
              <a:cs typeface="Khmer OS Content" panose="02000500000000020004" pitchFamily="2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990197" y="302651"/>
            <a:ext cx="22557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214A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4371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8000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1248230" y="1097280"/>
            <a:ext cx="10664412" cy="53432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US" sz="3200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Potentials for Cambodia:</a:t>
            </a:r>
          </a:p>
          <a:p>
            <a:pPr marL="863600" indent="-254000" algn="just">
              <a:lnSpc>
                <a:spcPct val="100000"/>
              </a:lnSpc>
            </a:pPr>
            <a:r>
              <a:rPr lang="en-US" sz="3200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	</a:t>
            </a:r>
            <a:r>
              <a:rPr lang="en-US" sz="3200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Big partners</a:t>
            </a:r>
          </a:p>
          <a:p>
            <a:pPr marL="863600" indent="-254000" algn="just">
              <a:lnSpc>
                <a:spcPct val="100000"/>
              </a:lnSpc>
            </a:pPr>
            <a:r>
              <a:rPr lang="en-US" sz="3200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	</a:t>
            </a:r>
            <a:r>
              <a:rPr lang="en-US" sz="3200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Capital inflow for growth</a:t>
            </a:r>
          </a:p>
          <a:p>
            <a:pPr marL="863600" indent="-254000" algn="just">
              <a:lnSpc>
                <a:spcPct val="100000"/>
              </a:lnSpc>
            </a:pPr>
            <a:r>
              <a:rPr lang="en-US" sz="3200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	</a:t>
            </a:r>
            <a:r>
              <a:rPr lang="en-US" sz="3200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Technology</a:t>
            </a:r>
          </a:p>
          <a:p>
            <a:pPr marL="863600" indent="-254000" algn="just">
              <a:lnSpc>
                <a:spcPct val="100000"/>
              </a:lnSpc>
            </a:pPr>
            <a:r>
              <a:rPr lang="en-US" sz="3200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	</a:t>
            </a:r>
            <a:r>
              <a:rPr lang="en-US" sz="3200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Production and Tourism</a:t>
            </a:r>
          </a:p>
          <a:p>
            <a:pPr algn="just">
              <a:lnSpc>
                <a:spcPct val="100000"/>
              </a:lnSpc>
            </a:pPr>
            <a:r>
              <a:rPr lang="en-US" sz="3200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Challenges:</a:t>
            </a:r>
          </a:p>
          <a:p>
            <a:pPr marL="863600" indent="-254000" algn="just">
              <a:lnSpc>
                <a:spcPct val="100000"/>
              </a:lnSpc>
            </a:pPr>
            <a:r>
              <a:rPr lang="en-US" sz="3200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	Environment</a:t>
            </a:r>
          </a:p>
          <a:p>
            <a:pPr marL="863600" indent="-254000" algn="just">
              <a:lnSpc>
                <a:spcPct val="100000"/>
              </a:lnSpc>
            </a:pPr>
            <a:r>
              <a:rPr lang="en-US" sz="3200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	</a:t>
            </a:r>
            <a:r>
              <a:rPr lang="en-US" sz="3200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Resources</a:t>
            </a:r>
            <a:endParaRPr lang="en-US" sz="3200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lnSpc>
                <a:spcPct val="100000"/>
              </a:lnSpc>
            </a:pPr>
            <a:endParaRPr lang="en-US" sz="3200" dirty="0" smtClean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lnSpc>
                <a:spcPct val="100000"/>
              </a:lnSpc>
            </a:pPr>
            <a:endParaRPr lang="km-KH" sz="3200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km-KH" sz="3200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37322" y="289560"/>
            <a:ext cx="11049000" cy="7010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2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hmer OS Muol Light" panose="02000500000000020004" pitchFamily="2" charset="0"/>
                <a:cs typeface="Khmer OS Muol Light" panose="02000500000000020004" pitchFamily="2" charset="0"/>
              </a:rPr>
              <a:t>  </a:t>
            </a:r>
            <a:r>
              <a:rPr lang="en-US" sz="32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hmer OS Muol Light" panose="02000500000000020004" pitchFamily="2" charset="0"/>
                <a:cs typeface="Khmer OS Muol Light" panose="02000500000000020004" pitchFamily="2" charset="0"/>
              </a:rPr>
              <a:t>Conculsion</a:t>
            </a:r>
            <a:endParaRPr lang="km-KH" sz="32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98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1248230" y="1097280"/>
            <a:ext cx="10664412" cy="53432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US" sz="3200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Strengthen education</a:t>
            </a:r>
          </a:p>
          <a:p>
            <a:pPr algn="just">
              <a:lnSpc>
                <a:spcPct val="100000"/>
              </a:lnSpc>
            </a:pPr>
            <a:r>
              <a:rPr lang="en-US" sz="3200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Rule of Law</a:t>
            </a:r>
          </a:p>
          <a:p>
            <a:pPr algn="just">
              <a:lnSpc>
                <a:spcPct val="100000"/>
              </a:lnSpc>
            </a:pPr>
            <a:r>
              <a:rPr lang="en-US" sz="3200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Environmental protection</a:t>
            </a:r>
          </a:p>
          <a:p>
            <a:pPr lvl="1" algn="just">
              <a:lnSpc>
                <a:spcPct val="100000"/>
              </a:lnSpc>
            </a:pPr>
            <a:r>
              <a:rPr lang="en-US" sz="2800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Renewable energy (Solar, Wind, Hydro)</a:t>
            </a:r>
          </a:p>
          <a:p>
            <a:pPr lvl="1" algn="just">
              <a:lnSpc>
                <a:spcPct val="100000"/>
              </a:lnSpc>
            </a:pPr>
            <a:r>
              <a:rPr lang="en-US" sz="2800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Recycling waste technology</a:t>
            </a:r>
          </a:p>
          <a:p>
            <a:pPr algn="just">
              <a:lnSpc>
                <a:spcPct val="100000"/>
              </a:lnSpc>
            </a:pPr>
            <a:r>
              <a:rPr lang="en-US" sz="3200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More cooperation on </a:t>
            </a:r>
            <a:r>
              <a:rPr lang="en-US" sz="3200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US" sz="3200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gricultural sector</a:t>
            </a:r>
          </a:p>
          <a:p>
            <a:pPr algn="just">
              <a:lnSpc>
                <a:spcPct val="100000"/>
              </a:lnSpc>
            </a:pPr>
            <a:r>
              <a:rPr lang="en-US" sz="3200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Create an economic corridor</a:t>
            </a:r>
          </a:p>
          <a:p>
            <a:pPr algn="just">
              <a:lnSpc>
                <a:spcPct val="100000"/>
              </a:lnSpc>
            </a:pPr>
            <a:endParaRPr lang="km-KH" sz="3200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km-KH" sz="3200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37322" y="289560"/>
            <a:ext cx="11049000" cy="7010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2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hmer OS Muol Light" panose="02000500000000020004" pitchFamily="2" charset="0"/>
                <a:cs typeface="Khmer OS Muol Light" panose="02000500000000020004" pitchFamily="2" charset="0"/>
              </a:rPr>
              <a:t>  Ways forward</a:t>
            </a:r>
            <a:endParaRPr lang="km-KH" sz="32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83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8000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554515" y="0"/>
            <a:ext cx="6502399" cy="6858000"/>
            <a:chOff x="1320801" y="-1393371"/>
            <a:chExt cx="8040914" cy="8505371"/>
          </a:xfrm>
        </p:grpSpPr>
        <p:grpSp>
          <p:nvGrpSpPr>
            <p:cNvPr id="3" name="Group 2"/>
            <p:cNvGrpSpPr/>
            <p:nvPr/>
          </p:nvGrpSpPr>
          <p:grpSpPr>
            <a:xfrm>
              <a:off x="1320801" y="-1393371"/>
              <a:ext cx="8040914" cy="8505371"/>
              <a:chOff x="2849019" y="0"/>
              <a:chExt cx="6135955" cy="685800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154"/>
              <a:stretch/>
            </p:blipFill>
            <p:spPr>
              <a:xfrm>
                <a:off x="2849019" y="0"/>
                <a:ext cx="6135955" cy="6858000"/>
              </a:xfrm>
              <a:prstGeom prst="rect">
                <a:avLst/>
              </a:prstGeom>
            </p:spPr>
          </p:pic>
          <p:cxnSp>
            <p:nvCxnSpPr>
              <p:cNvPr id="7" name="Curved Connector 6"/>
              <p:cNvCxnSpPr/>
              <p:nvPr/>
            </p:nvCxnSpPr>
            <p:spPr>
              <a:xfrm rot="10800000">
                <a:off x="4568686" y="3471876"/>
                <a:ext cx="344559" cy="159026"/>
              </a:xfrm>
              <a:prstGeom prst="curvedConnector3">
                <a:avLst/>
              </a:prstGeom>
              <a:ln w="4762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urved Connector 8"/>
              <p:cNvCxnSpPr/>
              <p:nvPr/>
            </p:nvCxnSpPr>
            <p:spPr>
              <a:xfrm rot="5400000">
                <a:off x="4422913" y="3774287"/>
                <a:ext cx="636104" cy="344558"/>
              </a:xfrm>
              <a:prstGeom prst="curvedConnector3">
                <a:avLst/>
              </a:prstGeom>
              <a:ln w="4762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urved Connector 12"/>
              <p:cNvCxnSpPr/>
              <p:nvPr/>
            </p:nvCxnSpPr>
            <p:spPr>
              <a:xfrm rot="5400000">
                <a:off x="4276497" y="4223120"/>
                <a:ext cx="1099561" cy="170624"/>
              </a:xfrm>
              <a:prstGeom prst="curvedConnector3">
                <a:avLst/>
              </a:prstGeom>
              <a:ln w="444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urved Connector 14"/>
              <p:cNvCxnSpPr/>
              <p:nvPr/>
            </p:nvCxnSpPr>
            <p:spPr>
              <a:xfrm rot="16200000" flipH="1">
                <a:off x="4225654" y="4325043"/>
                <a:ext cx="1474576" cy="26504"/>
              </a:xfrm>
              <a:prstGeom prst="curvedConnector3">
                <a:avLst/>
              </a:prstGeom>
              <a:ln w="444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urved Connector 17"/>
              <p:cNvCxnSpPr/>
              <p:nvPr/>
            </p:nvCxnSpPr>
            <p:spPr>
              <a:xfrm>
                <a:off x="4913244" y="3598233"/>
                <a:ext cx="2401956" cy="20341"/>
              </a:xfrm>
              <a:prstGeom prst="curvedConnector3">
                <a:avLst/>
              </a:prstGeom>
              <a:ln w="444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urved Connector 20"/>
              <p:cNvCxnSpPr/>
              <p:nvPr/>
            </p:nvCxnSpPr>
            <p:spPr>
              <a:xfrm>
                <a:off x="4976194" y="3653818"/>
                <a:ext cx="344556" cy="241853"/>
              </a:xfrm>
              <a:prstGeom prst="curvedConnector3">
                <a:avLst/>
              </a:prstGeom>
              <a:ln w="4762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urved Connector 24"/>
              <p:cNvCxnSpPr/>
              <p:nvPr/>
            </p:nvCxnSpPr>
            <p:spPr>
              <a:xfrm rot="16200000" flipH="1">
                <a:off x="4157956" y="2255973"/>
                <a:ext cx="1316931" cy="834722"/>
              </a:xfrm>
              <a:prstGeom prst="curvedConnector3">
                <a:avLst>
                  <a:gd name="adj1" fmla="val 50000"/>
                </a:avLst>
              </a:prstGeom>
              <a:ln w="44450">
                <a:solidFill>
                  <a:srgbClr val="C000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urved Connector 41"/>
              <p:cNvCxnSpPr/>
              <p:nvPr/>
            </p:nvCxnSpPr>
            <p:spPr>
              <a:xfrm rot="16200000" flipH="1">
                <a:off x="4063214" y="4593302"/>
                <a:ext cx="2322916" cy="443947"/>
              </a:xfrm>
              <a:prstGeom prst="curvedConnector3">
                <a:avLst/>
              </a:prstGeom>
              <a:ln w="444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" name="TextBox 1"/>
              <p:cNvSpPr txBox="1"/>
              <p:nvPr/>
            </p:nvSpPr>
            <p:spPr>
              <a:xfrm>
                <a:off x="3261360" y="6447909"/>
                <a:ext cx="1137698" cy="365760"/>
              </a:xfrm>
              <a:prstGeom prst="rect">
                <a:avLst/>
              </a:prstGeom>
              <a:solidFill>
                <a:srgbClr val="B9DEFF"/>
              </a:solidFill>
            </p:spPr>
            <p:txBody>
              <a:bodyPr wrap="square" rtlCol="0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3066421" y="626594"/>
              <a:ext cx="1379515" cy="49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mtClean="0">
                  <a:solidFill>
                    <a:srgbClr val="0432FF"/>
                  </a:solidFill>
                </a:rPr>
                <a:t>Kunming</a:t>
              </a:r>
              <a:endParaRPr lang="en-US" sz="2000">
                <a:solidFill>
                  <a:srgbClr val="0432FF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28" y="1"/>
            <a:ext cx="8201015" cy="689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1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" y="4194741"/>
            <a:ext cx="119634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nard MT Condensed" charset="0"/>
                <a:ea typeface="Bernard MT Condensed" charset="0"/>
                <a:cs typeface="Bernard MT Condensed" charset="0"/>
              </a:rPr>
              <a:t>THANK YOU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sp>
        <p:nvSpPr>
          <p:cNvPr id="5" name="Date Placeholder 30"/>
          <p:cNvSpPr>
            <a:spLocks noGrp="1"/>
          </p:cNvSpPr>
          <p:nvPr>
            <p:ph type="dt" sz="half" idx="10"/>
          </p:nvPr>
        </p:nvSpPr>
        <p:spPr>
          <a:xfrm>
            <a:off x="673645" y="6318250"/>
            <a:ext cx="1515763" cy="539751"/>
          </a:xfrm>
        </p:spPr>
        <p:txBody>
          <a:bodyPr/>
          <a:lstStyle/>
          <a:p>
            <a:r>
              <a:rPr lang="km-KH" altLang="ko-KR" b="1" dirty="0">
                <a:solidFill>
                  <a:prstClr val="black">
                    <a:tint val="75000"/>
                  </a:prstClr>
                </a:solidFill>
                <a:latin typeface="Khmer MEF2" panose="02000506000000020004" pitchFamily="2" charset="0"/>
                <a:cs typeface="Khmer MEF2" panose="02000506000000020004" pitchFamily="2" charset="0"/>
              </a:rPr>
              <a:t>២៨ ធ្នូ ២០១៧</a:t>
            </a:r>
            <a:endParaRPr lang="en-US" altLang="ko-KR" b="1" dirty="0">
              <a:solidFill>
                <a:prstClr val="black">
                  <a:tint val="75000"/>
                </a:prstClr>
              </a:solidFill>
              <a:latin typeface="Khmer MEF2" panose="02000506000000020004" pitchFamily="2" charset="0"/>
              <a:cs typeface="Khmer MEF2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85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8000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7436" y="233837"/>
            <a:ext cx="11492232" cy="66006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2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hmer OS Muol Light" panose="02000500000000020004" pitchFamily="2" charset="0"/>
                <a:cs typeface="Khmer OS Muol Light" panose="02000500000000020004" pitchFamily="2" charset="0"/>
              </a:rPr>
              <a:t>TOURISM</a:t>
            </a:r>
            <a:endParaRPr lang="km-KH" sz="32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36826" y="1595610"/>
            <a:ext cx="2750820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Tourist by Countries</a:t>
            </a:r>
          </a:p>
          <a:p>
            <a:pPr>
              <a:tabLst>
                <a:tab pos="1309688" algn="l"/>
              </a:tabLst>
            </a:pPr>
            <a:r>
              <a:rPr lang="en-US" sz="2400" dirty="0" smtClean="0">
                <a:solidFill>
                  <a:srgbClr val="C00000"/>
                </a:solidFill>
              </a:rPr>
              <a:t>China 	32.6%</a:t>
            </a:r>
          </a:p>
          <a:p>
            <a:pPr>
              <a:tabLst>
                <a:tab pos="1309688" algn="l"/>
              </a:tabLst>
            </a:pPr>
            <a:r>
              <a:rPr lang="en-US" sz="2400" dirty="0">
                <a:solidFill>
                  <a:srgbClr val="0432FF"/>
                </a:solidFill>
              </a:rPr>
              <a:t>Vietnam 	13.0</a:t>
            </a:r>
            <a:r>
              <a:rPr lang="en-US" sz="2400" dirty="0" smtClean="0">
                <a:solidFill>
                  <a:srgbClr val="0432FF"/>
                </a:solidFill>
              </a:rPr>
              <a:t>%</a:t>
            </a:r>
            <a:endParaRPr lang="en-US" sz="2400" dirty="0" smtClean="0">
              <a:solidFill>
                <a:srgbClr val="C00000"/>
              </a:solidFill>
            </a:endParaRPr>
          </a:p>
          <a:p>
            <a:pPr>
              <a:tabLst>
                <a:tab pos="1309688" algn="l"/>
              </a:tabLst>
            </a:pPr>
            <a:r>
              <a:rPr lang="en-US" sz="2400" dirty="0" smtClean="0">
                <a:solidFill>
                  <a:srgbClr val="0432FF"/>
                </a:solidFill>
              </a:rPr>
              <a:t>Laos	  </a:t>
            </a:r>
            <a:r>
              <a:rPr lang="en-US" sz="2400" dirty="0">
                <a:solidFill>
                  <a:srgbClr val="0432FF"/>
                </a:solidFill>
              </a:rPr>
              <a:t>7.9</a:t>
            </a:r>
            <a:r>
              <a:rPr lang="en-US" sz="2400" dirty="0" smtClean="0">
                <a:solidFill>
                  <a:srgbClr val="0432FF"/>
                </a:solidFill>
              </a:rPr>
              <a:t>%</a:t>
            </a:r>
          </a:p>
          <a:p>
            <a:pPr>
              <a:tabLst>
                <a:tab pos="1309688" algn="l"/>
              </a:tabLst>
            </a:pPr>
            <a:r>
              <a:rPr lang="en-US" sz="2400" dirty="0">
                <a:solidFill>
                  <a:srgbClr val="0432FF"/>
                </a:solidFill>
              </a:rPr>
              <a:t>Thailand	  6.2</a:t>
            </a:r>
            <a:r>
              <a:rPr lang="en-US" sz="2400" dirty="0" smtClean="0">
                <a:solidFill>
                  <a:srgbClr val="0432FF"/>
                </a:solidFill>
              </a:rPr>
              <a:t>%</a:t>
            </a:r>
          </a:p>
          <a:p>
            <a:pPr>
              <a:tabLst>
                <a:tab pos="1309688" algn="l"/>
              </a:tabLst>
            </a:pPr>
            <a:r>
              <a:rPr lang="en-US" sz="2400" dirty="0" smtClean="0">
                <a:solidFill>
                  <a:srgbClr val="0432FF"/>
                </a:solidFill>
              </a:rPr>
              <a:t>USA</a:t>
            </a:r>
            <a:r>
              <a:rPr lang="en-US" sz="2400" dirty="0">
                <a:solidFill>
                  <a:srgbClr val="0432FF"/>
                </a:solidFill>
              </a:rPr>
              <a:t>	  5.2</a:t>
            </a:r>
            <a:r>
              <a:rPr lang="en-US" sz="2400" dirty="0" smtClean="0">
                <a:solidFill>
                  <a:srgbClr val="0432FF"/>
                </a:solidFill>
              </a:rPr>
              <a:t>%</a:t>
            </a:r>
          </a:p>
          <a:p>
            <a:pPr>
              <a:tabLst>
                <a:tab pos="1309688" algn="l"/>
              </a:tabLst>
            </a:pPr>
            <a:r>
              <a:rPr lang="en-US" sz="2400" dirty="0" smtClean="0">
                <a:solidFill>
                  <a:srgbClr val="0432FF"/>
                </a:solidFill>
              </a:rPr>
              <a:t>Korea Rep.  4.9%</a:t>
            </a:r>
          </a:p>
          <a:p>
            <a:pPr>
              <a:tabLst>
                <a:tab pos="1309688" algn="l"/>
              </a:tabLst>
            </a:pPr>
            <a:r>
              <a:rPr lang="en-US" sz="2400" dirty="0" smtClean="0">
                <a:solidFill>
                  <a:srgbClr val="0432FF"/>
                </a:solidFill>
              </a:rPr>
              <a:t>Japan	  3.4%</a:t>
            </a:r>
          </a:p>
          <a:p>
            <a:endParaRPr lang="en-US" sz="1100" dirty="0">
              <a:solidFill>
                <a:srgbClr val="0432FF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73277" y="5185105"/>
            <a:ext cx="11492232" cy="136748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2018 Chinese tourist: 2.025 M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China Ready Policy to received 5 M tourist from China in 2025</a:t>
            </a:r>
            <a:endParaRPr lang="km-KH" sz="3200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7466246"/>
              </p:ext>
            </p:extLst>
          </p:nvPr>
        </p:nvGraphicFramePr>
        <p:xfrm>
          <a:off x="541867" y="1264268"/>
          <a:ext cx="8500533" cy="3920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6247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8000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601707" y="256549"/>
            <a:ext cx="11492232" cy="66006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2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hmer OS Muol Light" panose="02000500000000020004" pitchFamily="2" charset="0"/>
                <a:cs typeface="Khmer OS Muol Light" panose="02000500000000020004" pitchFamily="2" charset="0"/>
              </a:rPr>
              <a:t>CAMBODIA-CHINA TRADE</a:t>
            </a:r>
            <a:endParaRPr lang="km-KH" sz="32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86934" y="1314933"/>
            <a:ext cx="33899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Import growth =15.49%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04568" y="1876794"/>
            <a:ext cx="33723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Export growth =27.18%</a:t>
            </a:r>
            <a:endParaRPr lang="en-US" sz="2400" b="1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5351843"/>
              </p:ext>
            </p:extLst>
          </p:nvPr>
        </p:nvGraphicFramePr>
        <p:xfrm>
          <a:off x="601707" y="2040797"/>
          <a:ext cx="10946826" cy="4326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9521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44349" y="103551"/>
            <a:ext cx="58593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FDI </a:t>
            </a:r>
            <a:r>
              <a:rPr lang="km-KH" sz="3600" b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sz="3600" b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2018</a:t>
            </a:r>
            <a:r>
              <a:rPr lang="km-KH" sz="3600" b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) </a:t>
            </a:r>
            <a:r>
              <a:rPr lang="en-US" sz="3600" b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in Million USD</a:t>
            </a:r>
            <a:endParaRPr lang="en-US" sz="3600" b="1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579124" y="1607820"/>
          <a:ext cx="11247114" cy="36652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68431"/>
                <a:gridCol w="1040525"/>
                <a:gridCol w="757239"/>
                <a:gridCol w="1054417"/>
                <a:gridCol w="1054417"/>
                <a:gridCol w="1054417"/>
                <a:gridCol w="1054417"/>
                <a:gridCol w="1054417"/>
                <a:gridCol w="1054417"/>
                <a:gridCol w="1054417"/>
              </a:tblGrid>
              <a:tr h="963848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Agricul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Mine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Factory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Finance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Hotel&amp;Restau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ICT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Real Estate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Others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0432FF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Total</a:t>
                      </a:r>
                      <a:endParaRPr lang="en-US" sz="2000" b="0" i="0" u="none" strike="noStrike" dirty="0">
                        <a:solidFill>
                          <a:srgbClr val="0432FF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ctr"/>
                </a:tc>
              </a:tr>
              <a:tr h="58387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China Mainland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53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15</a:t>
                      </a:r>
                      <a:endParaRPr lang="en-US" sz="2000" b="0" i="0" u="none" strike="noStrike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163</a:t>
                      </a:r>
                      <a:endParaRPr lang="is-IS" sz="2000" b="0" i="0" u="none" strike="noStrike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83</a:t>
                      </a:r>
                      <a:endParaRPr lang="cs-CZ" sz="2000" b="0" i="0" u="none" strike="noStrike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62</a:t>
                      </a:r>
                      <a:endParaRPr lang="is-IS" sz="2000" b="0" i="0" u="none" strike="noStrike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10</a:t>
                      </a:r>
                      <a:endParaRPr lang="en-US" sz="2000" b="0" i="0" u="none" strike="noStrike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75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50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 dirty="0">
                          <a:solidFill>
                            <a:srgbClr val="0432FF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511</a:t>
                      </a:r>
                      <a:endParaRPr lang="cs-CZ" sz="2000" b="0" i="0" u="none" strike="noStrike" dirty="0">
                        <a:solidFill>
                          <a:srgbClr val="0432FF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</a:tr>
              <a:tr h="53949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Hong Kong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10</a:t>
                      </a:r>
                      <a:endParaRPr lang="en-US" sz="2000" b="0" i="0" u="none" strike="noStrike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2</a:t>
                      </a:r>
                      <a:endParaRPr lang="is-IS" sz="2000" b="0" i="0" u="none" strike="noStrike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43</a:t>
                      </a:r>
                      <a:endParaRPr lang="en-US" sz="2000" b="0" i="0" u="none" strike="noStrike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16</a:t>
                      </a:r>
                      <a:endParaRPr lang="en-US" sz="2000" b="0" i="0" u="none" strike="noStrike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31</a:t>
                      </a:r>
                      <a:endParaRPr lang="en-US" sz="2000" b="0" i="0" u="none" strike="noStrike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0</a:t>
                      </a:r>
                      <a:endParaRPr lang="en-US" sz="2000" b="0" i="0" u="none" strike="noStrike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61</a:t>
                      </a:r>
                      <a:endParaRPr lang="en-US" sz="2000" b="0" i="0" u="none" strike="noStrike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74</a:t>
                      </a:r>
                      <a:endParaRPr lang="ru-RU" sz="2000" b="0" i="0" u="none" strike="noStrike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 dirty="0">
                          <a:solidFill>
                            <a:srgbClr val="0432FF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237</a:t>
                      </a:r>
                      <a:endParaRPr lang="is-IS" sz="2000" b="0" i="0" u="none" strike="noStrike" dirty="0">
                        <a:solidFill>
                          <a:srgbClr val="0432FF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</a:tr>
              <a:tr h="53949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Taiwan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0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0</a:t>
                      </a:r>
                      <a:endParaRPr lang="en-US" sz="2000" b="0" i="0" u="none" strike="noStrike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45</a:t>
                      </a:r>
                      <a:endParaRPr lang="en-US" sz="2000" b="0" i="0" u="none" strike="noStrike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33</a:t>
                      </a:r>
                      <a:endParaRPr lang="en-US" sz="2000" b="0" i="0" u="none" strike="noStrike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0</a:t>
                      </a:r>
                      <a:endParaRPr lang="en-US" sz="2000" b="0" i="0" u="none" strike="noStrike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0</a:t>
                      </a:r>
                      <a:endParaRPr lang="en-US" sz="2000" b="0" i="0" u="none" strike="noStrike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19</a:t>
                      </a:r>
                      <a:endParaRPr lang="en-US" sz="2000" b="0" i="0" u="none" strike="noStrike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8</a:t>
                      </a:r>
                      <a:endParaRPr lang="en-US" sz="2000" b="0" i="0" u="none" strike="noStrike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 dirty="0">
                          <a:solidFill>
                            <a:srgbClr val="0432FF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105</a:t>
                      </a:r>
                      <a:endParaRPr lang="is-IS" sz="2000" b="0" i="0" u="none" strike="noStrike" dirty="0">
                        <a:solidFill>
                          <a:srgbClr val="0432FF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</a:tr>
              <a:tr h="53949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Total 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 dirty="0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63</a:t>
                      </a:r>
                      <a:endParaRPr lang="is-IS" sz="2000" b="0" i="0" u="none" strike="noStrike" dirty="0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17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 dirty="0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251</a:t>
                      </a:r>
                      <a:endParaRPr lang="is-IS" sz="2000" b="0" i="0" u="none" strike="noStrike" dirty="0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 dirty="0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132</a:t>
                      </a:r>
                      <a:endParaRPr lang="is-IS" sz="2000" b="0" i="0" u="none" strike="noStrike" dirty="0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 dirty="0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93</a:t>
                      </a:r>
                      <a:endParaRPr lang="is-IS" sz="2000" b="0" i="0" u="none" strike="noStrike" dirty="0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10</a:t>
                      </a:r>
                      <a:endParaRPr lang="en-US" sz="2000" b="0" i="0" u="none" strike="noStrike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155</a:t>
                      </a:r>
                      <a:endParaRPr lang="en-US" sz="2000" b="0" i="0" u="none" strike="noStrike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132</a:t>
                      </a:r>
                      <a:endParaRPr lang="is-IS" sz="2000" b="0" i="0" u="none" strike="noStrike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rgbClr val="0432FF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853</a:t>
                      </a:r>
                      <a:endParaRPr lang="en-US" sz="2000" b="0" i="0" u="none" strike="noStrike" dirty="0">
                        <a:solidFill>
                          <a:srgbClr val="0432FF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</a:tr>
              <a:tr h="49902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Percentage 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u="none" strike="noStrike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27.16%</a:t>
                      </a:r>
                      <a:endParaRPr lang="hr-HR" sz="2000" b="0" i="0" u="none" strike="noStrike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u="none" strike="noStrike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89.47%</a:t>
                      </a:r>
                      <a:endParaRPr lang="hr-HR" sz="2000" b="0" i="0" u="none" strike="noStrike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u="none" strike="noStrike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64.36%</a:t>
                      </a:r>
                      <a:endParaRPr lang="hr-HR" sz="2000" b="0" i="0" u="none" strike="noStrike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u="none" strike="noStrike" dirty="0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24.49%</a:t>
                      </a:r>
                      <a:endParaRPr lang="hr-HR" sz="2000" b="0" i="0" u="none" strike="noStrike" dirty="0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u="none" strike="noStrike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40.79%</a:t>
                      </a:r>
                      <a:endParaRPr lang="it-IT" sz="2000" b="0" i="0" u="none" strike="noStrike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u="none" strike="noStrike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66.67%</a:t>
                      </a:r>
                      <a:endParaRPr lang="hr-HR" sz="2000" b="0" i="0" u="none" strike="noStrike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u="none" strike="noStrike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41.89%</a:t>
                      </a:r>
                      <a:endParaRPr lang="it-IT" sz="2000" b="0" i="0" u="none" strike="noStrike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u="none" strike="noStrike">
                          <a:solidFill>
                            <a:schemeClr val="tx1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47.48%</a:t>
                      </a:r>
                      <a:endParaRPr lang="hr-HR" sz="2000" b="0" i="0" u="none" strike="noStrike">
                        <a:solidFill>
                          <a:schemeClr val="tx1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u="none" strike="noStrike" dirty="0">
                          <a:solidFill>
                            <a:srgbClr val="0432FF"/>
                          </a:solidFill>
                          <a:effectLst/>
                          <a:latin typeface="DIN Alternate" charset="0"/>
                          <a:ea typeface="DIN Alternate" charset="0"/>
                          <a:cs typeface="DIN Alternate" charset="0"/>
                        </a:rPr>
                        <a:t>39.58%</a:t>
                      </a:r>
                      <a:endParaRPr lang="hr-HR" sz="2000" b="0" i="0" u="none" strike="noStrike" dirty="0">
                        <a:solidFill>
                          <a:srgbClr val="0432FF"/>
                        </a:solidFill>
                        <a:effectLst/>
                        <a:latin typeface="DIN Alternate" charset="0"/>
                        <a:ea typeface="DIN Alternate" charset="0"/>
                        <a:cs typeface="DIN Alternate" charset="0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04732" y="1637801"/>
          <a:ext cx="11347557" cy="4493177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872739"/>
                <a:gridCol w="942082"/>
                <a:gridCol w="798402"/>
                <a:gridCol w="841855"/>
                <a:gridCol w="954659"/>
                <a:gridCol w="954659"/>
                <a:gridCol w="954659"/>
                <a:gridCol w="954659"/>
                <a:gridCol w="954659"/>
                <a:gridCol w="1009912"/>
                <a:gridCol w="1109272"/>
              </a:tblGrid>
              <a:tr h="1143131"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smtClean="0">
                          <a:solidFill>
                            <a:srgbClr val="FFFF00"/>
                          </a:solidFill>
                          <a:effectLst/>
                        </a:rPr>
                        <a:t>Agri.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smtClean="0">
                          <a:solidFill>
                            <a:srgbClr val="FFFF00"/>
                          </a:solidFill>
                          <a:effectLst/>
                        </a:rPr>
                        <a:t>Mine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smtClean="0">
                          <a:solidFill>
                            <a:srgbClr val="FFFF00"/>
                          </a:solidFill>
                          <a:effectLst/>
                        </a:rPr>
                        <a:t>Factory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rgbClr val="FFFF00"/>
                          </a:solidFill>
                          <a:effectLst/>
                        </a:rPr>
                        <a:t>Finance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smtClean="0">
                          <a:solidFill>
                            <a:srgbClr val="FFFF00"/>
                          </a:solidFill>
                          <a:effectLst/>
                        </a:rPr>
                        <a:t>Hotel &amp; Rest.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rgbClr val="FFFF00"/>
                          </a:solidFill>
                          <a:effectLst/>
                        </a:rPr>
                        <a:t>ICT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rgbClr val="FFFF00"/>
                          </a:solidFill>
                          <a:effectLst/>
                        </a:rPr>
                        <a:t>Real Estate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rgbClr val="FFFF00"/>
                          </a:solidFill>
                          <a:effectLst/>
                        </a:rPr>
                        <a:t>Others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smtClean="0">
                          <a:solidFill>
                            <a:srgbClr val="FFFF00"/>
                          </a:solidFill>
                          <a:effectLst/>
                        </a:rPr>
                        <a:t>Total</a:t>
                      </a:r>
                      <a:r>
                        <a:rPr lang="en-US" sz="2000" b="1" u="none" strike="noStrike" baseline="0" dirty="0" smtClean="0">
                          <a:solidFill>
                            <a:srgbClr val="FFFF00"/>
                          </a:solidFill>
                          <a:effectLst/>
                        </a:rPr>
                        <a:t> 2017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smtClean="0">
                          <a:solidFill>
                            <a:srgbClr val="FFFF00"/>
                          </a:solidFill>
                          <a:effectLst/>
                        </a:rPr>
                        <a:t>Total 2016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</a:tr>
              <a:tr h="69247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rgbClr val="FFFF00"/>
                          </a:solidFill>
                          <a:effectLst/>
                        </a:rPr>
                        <a:t>China Mainland</a:t>
                      </a:r>
                      <a:endParaRPr lang="en-US" sz="2000" b="0" i="0" u="none" strike="noStrike" dirty="0"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effectLst/>
                        </a:rPr>
                        <a:t>65.74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effectLst/>
                        </a:rPr>
                        <a:t>2.70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 smtClean="0">
                          <a:effectLst/>
                        </a:rPr>
                        <a:t>148.61</a:t>
                      </a:r>
                      <a:endParaRPr lang="is-I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 smtClean="0">
                          <a:effectLst/>
                        </a:rPr>
                        <a:t>162.71</a:t>
                      </a:r>
                      <a:endParaRPr lang="cs-CZ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 smtClean="0">
                          <a:effectLst/>
                        </a:rPr>
                        <a:t>66.87</a:t>
                      </a:r>
                      <a:endParaRPr lang="is-I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effectLst/>
                        </a:rPr>
                        <a:t>10.01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effectLst/>
                        </a:rPr>
                        <a:t>83.23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effectLst/>
                        </a:rPr>
                        <a:t>94.90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634.77</a:t>
                      </a:r>
                      <a:endParaRPr lang="cs-CZ" sz="1800" b="0" i="0" u="none" strike="noStrike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511</a:t>
                      </a:r>
                      <a:endParaRPr lang="cs-CZ" sz="1800" b="0" i="0" u="none" strike="noStrike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</a:tr>
              <a:tr h="639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rgbClr val="FFFF00"/>
                          </a:solidFill>
                          <a:effectLst/>
                        </a:rPr>
                        <a:t>Hong Kong</a:t>
                      </a:r>
                      <a:endParaRPr lang="en-US" sz="2000" b="0" i="0" u="none" strike="noStrike" dirty="0"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effectLst/>
                        </a:rPr>
                        <a:t>17.25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 smtClean="0">
                          <a:effectLst/>
                        </a:rPr>
                        <a:t>10.5</a:t>
                      </a:r>
                      <a:endParaRPr lang="is-I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effectLst/>
                        </a:rPr>
                        <a:t>47.72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effectLst/>
                        </a:rPr>
                        <a:t>16.55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effectLst/>
                        </a:rPr>
                        <a:t>30.94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0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effectLst/>
                        </a:rPr>
                        <a:t>113.32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effectLst/>
                        </a:rPr>
                        <a:t>113.06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349.34</a:t>
                      </a:r>
                      <a:endParaRPr lang="is-IS" sz="1800" b="0" i="0" u="none" strike="noStrike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237</a:t>
                      </a:r>
                      <a:endParaRPr lang="is-IS" sz="1800" b="0" i="0" u="none" strike="noStrike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</a:tr>
              <a:tr h="639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rgbClr val="FFFF00"/>
                          </a:solidFill>
                          <a:effectLst/>
                        </a:rPr>
                        <a:t>Taiwan</a:t>
                      </a:r>
                      <a:endParaRPr lang="en-US" sz="2000" b="0" i="0" u="none" strike="noStrike" dirty="0"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0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effectLst/>
                        </a:rPr>
                        <a:t>24.22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effectLst/>
                        </a:rPr>
                        <a:t>106.68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0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0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effectLst/>
                        </a:rPr>
                        <a:t>27.08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effectLst/>
                        </a:rPr>
                        <a:t>10.73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168.71</a:t>
                      </a:r>
                      <a:endParaRPr lang="is-IS" sz="1800" b="0" i="0" u="none" strike="noStrike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105</a:t>
                      </a:r>
                      <a:endParaRPr lang="is-IS" sz="1800" b="0" i="0" u="none" strike="noStrike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</a:tr>
              <a:tr h="639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rgbClr val="FFFF00"/>
                          </a:solidFill>
                          <a:effectLst/>
                        </a:rPr>
                        <a:t>Total </a:t>
                      </a:r>
                      <a:endParaRPr lang="en-US" sz="2000" b="0" i="0" u="none" strike="noStrike" dirty="0"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 smtClean="0">
                          <a:solidFill>
                            <a:srgbClr val="FFC000"/>
                          </a:solidFill>
                          <a:effectLst/>
                        </a:rPr>
                        <a:t>82.99</a:t>
                      </a:r>
                      <a:endParaRPr lang="is-IS" sz="18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solidFill>
                            <a:srgbClr val="FFC000"/>
                          </a:solidFill>
                          <a:effectLst/>
                        </a:rPr>
                        <a:t>13.2</a:t>
                      </a:r>
                      <a:endParaRPr lang="en-US" sz="18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 smtClean="0">
                          <a:solidFill>
                            <a:srgbClr val="FFC000"/>
                          </a:solidFill>
                          <a:effectLst/>
                        </a:rPr>
                        <a:t>220.55</a:t>
                      </a:r>
                      <a:endParaRPr lang="is-IS" sz="18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 smtClean="0">
                          <a:solidFill>
                            <a:srgbClr val="FFC000"/>
                          </a:solidFill>
                          <a:effectLst/>
                        </a:rPr>
                        <a:t>285.94</a:t>
                      </a:r>
                      <a:endParaRPr lang="is-IS" sz="18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 smtClean="0">
                          <a:solidFill>
                            <a:srgbClr val="FFC000"/>
                          </a:solidFill>
                          <a:effectLst/>
                        </a:rPr>
                        <a:t>97.81</a:t>
                      </a:r>
                      <a:endParaRPr lang="is-IS" sz="18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solidFill>
                            <a:srgbClr val="FFC000"/>
                          </a:solidFill>
                          <a:effectLst/>
                        </a:rPr>
                        <a:t>10.01</a:t>
                      </a:r>
                      <a:endParaRPr lang="en-US" sz="18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solidFill>
                            <a:srgbClr val="FFC000"/>
                          </a:solidFill>
                          <a:effectLst/>
                        </a:rPr>
                        <a:t>223.63</a:t>
                      </a:r>
                      <a:endParaRPr lang="en-US" sz="18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 smtClean="0">
                          <a:solidFill>
                            <a:srgbClr val="FFC000"/>
                          </a:solidFill>
                          <a:effectLst/>
                        </a:rPr>
                        <a:t>218.69</a:t>
                      </a:r>
                      <a:endParaRPr lang="is-IS" sz="18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1,152.82</a:t>
                      </a:r>
                      <a:endParaRPr lang="en-US" sz="1800" b="0" i="0" u="none" strike="noStrike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853</a:t>
                      </a:r>
                      <a:endParaRPr lang="en-US" sz="1800" b="0" i="0" u="none" strike="noStrike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</a:tr>
              <a:tr h="73805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Percentage </a:t>
                      </a:r>
                      <a:r>
                        <a:rPr lang="en-US" sz="2000" u="none" strike="noStrike" dirty="0" smtClean="0">
                          <a:effectLst/>
                        </a:rPr>
                        <a:t>of total by</a:t>
                      </a:r>
                      <a:r>
                        <a:rPr lang="en-US" sz="2000" u="none" strike="noStrike" baseline="0" dirty="0" smtClean="0">
                          <a:effectLst/>
                        </a:rPr>
                        <a:t> sector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u="none" strike="noStrike" dirty="0" smtClean="0">
                          <a:effectLst/>
                        </a:rPr>
                        <a:t>35.49%</a:t>
                      </a:r>
                      <a:endParaRPr lang="hr-HR" sz="1600" b="0" i="0" u="none" strike="noStrike" dirty="0">
                        <a:solidFill>
                          <a:srgbClr val="0432FF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u="none" strike="noStrike" dirty="0" smtClean="0">
                          <a:effectLst/>
                        </a:rPr>
                        <a:t>69.25%</a:t>
                      </a:r>
                      <a:endParaRPr lang="hr-HR" sz="1600" b="0" i="0" u="none" strike="noStrike" dirty="0">
                        <a:solidFill>
                          <a:srgbClr val="0432FF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u="none" strike="noStrike" dirty="0" smtClean="0">
                          <a:effectLst/>
                        </a:rPr>
                        <a:t>61.89%</a:t>
                      </a:r>
                      <a:endParaRPr lang="hr-HR" sz="1600" b="0" i="0" u="none" strike="noStrike" dirty="0">
                        <a:solidFill>
                          <a:srgbClr val="0432FF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u="none" strike="noStrike" dirty="0" smtClean="0">
                          <a:effectLst/>
                        </a:rPr>
                        <a:t>30.05%</a:t>
                      </a:r>
                      <a:endParaRPr lang="hr-HR" sz="1600" b="0" i="0" u="none" strike="noStrike" dirty="0">
                        <a:solidFill>
                          <a:srgbClr val="0432FF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 dirty="0" smtClean="0">
                          <a:effectLst/>
                        </a:rPr>
                        <a:t>30.73%</a:t>
                      </a:r>
                      <a:endParaRPr lang="it-IT" sz="1600" b="0" i="0" u="none" strike="noStrike" dirty="0">
                        <a:solidFill>
                          <a:srgbClr val="0432FF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u="none" strike="noStrike" dirty="0" smtClean="0">
                          <a:effectLst/>
                        </a:rPr>
                        <a:t>48.59%</a:t>
                      </a:r>
                      <a:endParaRPr lang="hr-HR" sz="1600" b="0" i="0" u="none" strike="noStrike" dirty="0">
                        <a:solidFill>
                          <a:srgbClr val="0432FF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 dirty="0" smtClean="0">
                          <a:effectLst/>
                        </a:rPr>
                        <a:t>60.80%</a:t>
                      </a:r>
                      <a:endParaRPr lang="it-IT" sz="1600" b="0" i="0" u="none" strike="noStrike" dirty="0">
                        <a:solidFill>
                          <a:srgbClr val="0432FF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u="none" strike="noStrike" dirty="0" smtClean="0">
                          <a:effectLst/>
                        </a:rPr>
                        <a:t>54.85%</a:t>
                      </a:r>
                      <a:endParaRPr lang="hr-HR" sz="1600" b="0" i="0" u="none" strike="noStrike" dirty="0">
                        <a:solidFill>
                          <a:srgbClr val="0432FF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fontAlgn="b">
                        <a:tabLst>
                          <a:tab pos="855663" algn="l"/>
                        </a:tabLst>
                      </a:pPr>
                      <a:r>
                        <a:rPr lang="hr-HR" sz="1600" u="none" strike="noStrike" dirty="0" smtClean="0">
                          <a:effectLst/>
                        </a:rPr>
                        <a:t>41.35%</a:t>
                      </a:r>
                      <a:endParaRPr lang="hr-HR" sz="1600" b="0" i="0" u="none" strike="noStrike" dirty="0">
                        <a:solidFill>
                          <a:srgbClr val="0432FF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u="none" strike="noStrike" dirty="0">
                          <a:effectLst/>
                        </a:rPr>
                        <a:t>39.58%</a:t>
                      </a:r>
                      <a:endParaRPr lang="hr-HR" sz="16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742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8000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-21512" y="1906950"/>
            <a:ext cx="2201830" cy="33296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  5 Chinese SEZs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123 projects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$1,349M</a:t>
            </a:r>
            <a:endParaRPr lang="km-KH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357" y="-17144"/>
            <a:ext cx="9821633" cy="68751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2075" y="1906950"/>
            <a:ext cx="7809876" cy="230832"/>
          </a:xfrm>
          <a:prstGeom prst="rect">
            <a:avLst/>
          </a:prstGeom>
          <a:solidFill>
            <a:srgbClr val="FFFF00">
              <a:alpha val="15000"/>
            </a:srgbClr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12" name="TextBox 11"/>
          <p:cNvSpPr txBox="1"/>
          <p:nvPr/>
        </p:nvSpPr>
        <p:spPr>
          <a:xfrm>
            <a:off x="4194575" y="2266219"/>
            <a:ext cx="7809876" cy="230832"/>
          </a:xfrm>
          <a:prstGeom prst="rect">
            <a:avLst/>
          </a:prstGeom>
          <a:solidFill>
            <a:srgbClr val="FFFF00">
              <a:alpha val="15000"/>
            </a:srgbClr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13" name="TextBox 12"/>
          <p:cNvSpPr txBox="1"/>
          <p:nvPr/>
        </p:nvSpPr>
        <p:spPr>
          <a:xfrm>
            <a:off x="4212065" y="2856320"/>
            <a:ext cx="7809876" cy="230832"/>
          </a:xfrm>
          <a:prstGeom prst="rect">
            <a:avLst/>
          </a:prstGeom>
          <a:solidFill>
            <a:srgbClr val="FFFF00">
              <a:alpha val="15000"/>
            </a:srgbClr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14" name="TextBox 13"/>
          <p:cNvSpPr txBox="1"/>
          <p:nvPr/>
        </p:nvSpPr>
        <p:spPr>
          <a:xfrm>
            <a:off x="4212065" y="3488400"/>
            <a:ext cx="7809876" cy="230832"/>
          </a:xfrm>
          <a:prstGeom prst="rect">
            <a:avLst/>
          </a:prstGeom>
          <a:solidFill>
            <a:srgbClr val="FFFF00">
              <a:alpha val="15000"/>
            </a:srgbClr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15" name="TextBox 14"/>
          <p:cNvSpPr txBox="1"/>
          <p:nvPr/>
        </p:nvSpPr>
        <p:spPr>
          <a:xfrm>
            <a:off x="4209565" y="3172360"/>
            <a:ext cx="7809876" cy="230832"/>
          </a:xfrm>
          <a:prstGeom prst="rect">
            <a:avLst/>
          </a:prstGeom>
          <a:solidFill>
            <a:srgbClr val="FFFF00">
              <a:alpha val="15000"/>
            </a:srgbClr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1543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08" y="247058"/>
            <a:ext cx="5426722" cy="3532983"/>
          </a:xfrm>
          <a:prstGeom prst="rect">
            <a:avLst/>
          </a:prstGeom>
        </p:spPr>
      </p:pic>
      <p:pic>
        <p:nvPicPr>
          <p:cNvPr id="2050" name="Picture 2" descr="mage result for china construction in cambo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805" y="247058"/>
            <a:ext cx="4715573" cy="353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ge result for china construction in cambo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08" y="4158352"/>
            <a:ext cx="303847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263" y="4158351"/>
            <a:ext cx="3393437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age result for china construction in cambod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751" y="4158351"/>
            <a:ext cx="3441733" cy="226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2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44" y="1414905"/>
            <a:ext cx="11831689" cy="4521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0276" y="280369"/>
            <a:ext cx="7092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Sihanouk </a:t>
            </a:r>
            <a:r>
              <a:rPr lang="en-US" sz="3600" b="1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Special Economic Zone</a:t>
            </a:r>
            <a:endParaRPr lang="en-US" sz="3600" b="1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35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533400" y="152400"/>
            <a:ext cx="11049000" cy="7010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km-KH" sz="40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Energy</a:t>
            </a:r>
            <a:endParaRPr lang="km-KH" sz="4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89300" y="1017648"/>
            <a:ext cx="10185400" cy="50654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dirty="0" smtClean="0">
                <a:ln w="0"/>
                <a:solidFill>
                  <a:srgbClr val="0432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km-KH" sz="3200" dirty="0" smtClean="0">
                <a:ln w="0"/>
                <a:solidFill>
                  <a:srgbClr val="0432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Hydropwer 7 plants: 1,327MW</a:t>
            </a:r>
          </a:p>
          <a:p>
            <a:pPr marL="0" indent="0">
              <a:lnSpc>
                <a:spcPct val="150000"/>
              </a:lnSpc>
              <a:buNone/>
            </a:pPr>
            <a:endParaRPr lang="en-US" sz="700" dirty="0" smtClean="0">
              <a:ln w="0"/>
              <a:solidFill>
                <a:srgbClr val="0432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lnSpc>
                <a:spcPct val="150000"/>
              </a:lnSpc>
            </a:pPr>
            <a:r>
              <a:rPr lang="km-KH" sz="3200" dirty="0" smtClean="0">
                <a:ln w="0"/>
                <a:solidFill>
                  <a:srgbClr val="0432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Solar power: 60 MW in Kg Speu 2019</a:t>
            </a:r>
          </a:p>
          <a:p>
            <a:pPr marL="0" indent="0">
              <a:lnSpc>
                <a:spcPct val="150000"/>
              </a:lnSpc>
              <a:buNone/>
            </a:pPr>
            <a:endParaRPr lang="km-KH" sz="1000" dirty="0" smtClean="0">
              <a:ln w="0"/>
              <a:solidFill>
                <a:srgbClr val="0432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lnSpc>
                <a:spcPct val="150000"/>
              </a:lnSpc>
            </a:pPr>
            <a:r>
              <a:rPr lang="km-KH" sz="3200" dirty="0" smtClean="0">
                <a:ln w="0"/>
                <a:solidFill>
                  <a:srgbClr val="0432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Wind power</a:t>
            </a:r>
          </a:p>
          <a:p>
            <a:pPr marL="0" indent="0">
              <a:lnSpc>
                <a:spcPct val="150000"/>
              </a:lnSpc>
              <a:buNone/>
            </a:pPr>
            <a:endParaRPr lang="km-KH" sz="1050" dirty="0" smtClean="0">
              <a:ln w="0"/>
              <a:solidFill>
                <a:srgbClr val="0432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lnSpc>
                <a:spcPct val="150000"/>
              </a:lnSpc>
            </a:pPr>
            <a:r>
              <a:rPr lang="km-KH" sz="3200" dirty="0" smtClean="0">
                <a:ln w="0"/>
                <a:solidFill>
                  <a:srgbClr val="0432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Coal power</a:t>
            </a:r>
            <a:endParaRPr lang="en-US" sz="3200" dirty="0" smtClean="0">
              <a:ln w="0"/>
              <a:solidFill>
                <a:srgbClr val="0432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2" descr="am under construction. Photograph by Axel Drainville. Licensed un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400" y="-11052"/>
            <a:ext cx="3434600" cy="22910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ntent image - Phnom Penh Po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632" y="1632402"/>
            <a:ext cx="3871218" cy="21837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367" y="2859796"/>
            <a:ext cx="3329265" cy="2562695"/>
          </a:xfrm>
          <a:prstGeom prst="rect">
            <a:avLst/>
          </a:prstGeom>
        </p:spPr>
      </p:pic>
      <p:pic>
        <p:nvPicPr>
          <p:cNvPr id="2052" name="Picture 4" descr=" coal barge from Samarinda coal mine on the Mahakam river. Indon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0" t="9828"/>
          <a:stretch/>
        </p:blipFill>
        <p:spPr bwMode="auto">
          <a:xfrm>
            <a:off x="7154528" y="3774605"/>
            <a:ext cx="3998320" cy="288172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90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6432</TotalTime>
  <Words>445</Words>
  <Application>Microsoft Macintosh PowerPoint</Application>
  <PresentationFormat>Widescreen</PresentationFormat>
  <Paragraphs>226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Abadi MT Condensed Extra Bold</vt:lpstr>
      <vt:lpstr>Bernard MT Condensed</vt:lpstr>
      <vt:lpstr>DIN Alternate</vt:lpstr>
      <vt:lpstr>Khmer MEF2</vt:lpstr>
      <vt:lpstr>Khmer OS Content</vt:lpstr>
      <vt:lpstr>Khmer OS Muol Light</vt:lpstr>
      <vt:lpstr>Times New Roman</vt:lpstr>
      <vt:lpstr>Tw Cen MT</vt:lpstr>
      <vt:lpstr>Wingdings</vt:lpstr>
      <vt:lpstr>맑은 고딕</vt:lpstr>
      <vt:lpstr>Arial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ស្ថានភាពសេដ្ឋកិច្ច និងនយោបាយ នៅប្រទេសកម្ពុជា</dc:title>
  <dc:creator>User</dc:creator>
  <cp:lastModifiedBy>Microsoft Office User</cp:lastModifiedBy>
  <cp:revision>180</cp:revision>
  <cp:lastPrinted>2019-03-05T08:33:20Z</cp:lastPrinted>
  <dcterms:created xsi:type="dcterms:W3CDTF">2017-12-25T07:27:40Z</dcterms:created>
  <dcterms:modified xsi:type="dcterms:W3CDTF">2021-02-07T15:34:29Z</dcterms:modified>
</cp:coreProperties>
</file>