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5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7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5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59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1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4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7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9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7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A6836C-DE7F-7647-9E7B-A7B1A968F136}" type="datetimeFigureOut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1AA5893-E224-B348-A31D-615637E1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3image28371728">
            <a:extLst>
              <a:ext uri="{FF2B5EF4-FFF2-40B4-BE49-F238E27FC236}">
                <a16:creationId xmlns:a16="http://schemas.microsoft.com/office/drawing/2014/main" id="{745CDD0E-2552-BB45-A5BC-64ADFDAB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" y="245673"/>
            <a:ext cx="11263256" cy="6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1A8739-A1E4-7040-BFD1-1181CAA76B65}"/>
              </a:ext>
            </a:extLst>
          </p:cNvPr>
          <p:cNvSpPr/>
          <p:nvPr/>
        </p:nvSpPr>
        <p:spPr>
          <a:xfrm>
            <a:off x="333487" y="6250193"/>
            <a:ext cx="1721224" cy="527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3image28370896">
            <a:extLst>
              <a:ext uri="{FF2B5EF4-FFF2-40B4-BE49-F238E27FC236}">
                <a16:creationId xmlns:a16="http://schemas.microsoft.com/office/drawing/2014/main" id="{9AE40209-7CA1-0B4D-826B-A1413AA0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3" y="247426"/>
            <a:ext cx="11923281" cy="54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4DF8FC-FE4F-BB46-A9C8-4A6C7EBE8322}"/>
              </a:ext>
            </a:extLst>
          </p:cNvPr>
          <p:cNvSpPr txBox="1"/>
          <p:nvPr/>
        </p:nvSpPr>
        <p:spPr>
          <a:xfrm>
            <a:off x="1795098" y="795561"/>
            <a:ext cx="8194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VERY MUCH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60C57D-C24D-1547-B2FF-D0320BD3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71" y="5765479"/>
            <a:ext cx="1583560" cy="1125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E218D3-C37F-1544-BBF9-FB04D92C3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242" y="5810826"/>
            <a:ext cx="943143" cy="94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1893E5-3691-E141-986F-04EB10019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365" y="5404397"/>
            <a:ext cx="1612490" cy="16124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0B8329-CE66-894C-869D-B96A47B7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008" y="5765479"/>
            <a:ext cx="1339052" cy="8452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A1BCD0-C8E3-784A-A89B-808A45D00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349" y="5996647"/>
            <a:ext cx="1587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8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B322-3696-4046-A7A8-06E81FEC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973668"/>
            <a:ext cx="10725373" cy="706964"/>
          </a:xfrm>
        </p:spPr>
        <p:txBody>
          <a:bodyPr/>
          <a:lstStyle/>
          <a:p>
            <a:pPr algn="ctr"/>
            <a:r>
              <a:rPr lang="en-US" sz="3200" dirty="0"/>
              <a:t>Opportunities &amp; Challenges in Overseas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966D-45F1-D247-8527-0B372BE6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25" y="2592742"/>
            <a:ext cx="7539849" cy="34163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Introduction to the Group</a:t>
            </a:r>
          </a:p>
          <a:p>
            <a:pPr>
              <a:lnSpc>
                <a:spcPct val="160000"/>
              </a:lnSpc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Insights to Share</a:t>
            </a:r>
          </a:p>
          <a:p>
            <a:pPr>
              <a:lnSpc>
                <a:spcPct val="160000"/>
              </a:lnSpc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Opportunities &amp; Risks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E4ABC-F23D-A948-9FA0-FA7496F9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7" y="5884955"/>
            <a:ext cx="1178235" cy="743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E6FF20-6C69-9141-BEFC-4EEA4989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4" y="5830501"/>
            <a:ext cx="1449560" cy="10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5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B322-3696-4046-A7A8-06E81FEC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973668"/>
            <a:ext cx="10725373" cy="706964"/>
          </a:xfrm>
        </p:spPr>
        <p:txBody>
          <a:bodyPr/>
          <a:lstStyle/>
          <a:p>
            <a:pPr algn="ctr"/>
            <a:r>
              <a:rPr lang="en-US" sz="4000" dirty="0"/>
              <a:t>Introduction to the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966D-45F1-D247-8527-0B372BE6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534" y="2646530"/>
            <a:ext cx="8825659" cy="3416300"/>
          </a:xfrm>
        </p:spPr>
        <p:txBody>
          <a:bodyPr>
            <a:normAutofit/>
          </a:bodyPr>
          <a:lstStyle/>
          <a:p>
            <a:r>
              <a:rPr lang="en-US" sz="2800" dirty="0"/>
              <a:t>Golden Resources Group</a:t>
            </a:r>
          </a:p>
          <a:p>
            <a:r>
              <a:rPr lang="en-US" sz="2800" dirty="0"/>
              <a:t>Established in 1946 (75 Years)</a:t>
            </a:r>
          </a:p>
          <a:p>
            <a:r>
              <a:rPr lang="en-US" sz="2800" dirty="0"/>
              <a:t>Started as Rice Trader – ASEAN Connections</a:t>
            </a:r>
          </a:p>
          <a:p>
            <a:r>
              <a:rPr lang="en-US" sz="2800" dirty="0"/>
              <a:t>Rice Milling Projects, PPP Projects, Property Development, Ports &amp; Shipping Projects, Convenience Retail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E4ABC-F23D-A948-9FA0-FA7496F9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7" y="5884955"/>
            <a:ext cx="1178235" cy="743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CA4E3B-2427-0844-97AA-7C2897EC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4" y="5830501"/>
            <a:ext cx="1449560" cy="10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B322-3696-4046-A7A8-06E81FEC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973668"/>
            <a:ext cx="10725373" cy="706964"/>
          </a:xfrm>
        </p:spPr>
        <p:txBody>
          <a:bodyPr/>
          <a:lstStyle/>
          <a:p>
            <a:pPr algn="ctr"/>
            <a:r>
              <a:rPr lang="en-US" sz="4000" dirty="0"/>
              <a:t>Introduction to the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966D-45F1-D247-8527-0B372BE6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357" y="3012290"/>
            <a:ext cx="9130059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Vietnam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Master Franchise for Circle-K Convenience Stores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400 Stores – 5 Cities – 5,000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E4ABC-F23D-A948-9FA0-FA7496F9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7" y="5884955"/>
            <a:ext cx="1178235" cy="743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90218-D26B-014B-AE2A-4973F1B3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81" y="5771221"/>
            <a:ext cx="971176" cy="9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B322-3696-4046-A7A8-06E81FEC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973668"/>
            <a:ext cx="10725373" cy="706964"/>
          </a:xfrm>
        </p:spPr>
        <p:txBody>
          <a:bodyPr/>
          <a:lstStyle/>
          <a:p>
            <a:pPr algn="ctr"/>
            <a:r>
              <a:rPr lang="en-US" sz="4000" dirty="0"/>
              <a:t>Insights to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966D-45F1-D247-8527-0B372BE6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443" y="2646530"/>
            <a:ext cx="9130059" cy="3416300"/>
          </a:xfrm>
        </p:spPr>
        <p:txBody>
          <a:bodyPr>
            <a:normAutofit/>
          </a:bodyPr>
          <a:lstStyle/>
          <a:p>
            <a:r>
              <a:rPr lang="en-US" sz="2800" dirty="0"/>
              <a:t>Guest – Corporate Social Responsibilities (CSR)</a:t>
            </a:r>
          </a:p>
          <a:p>
            <a:r>
              <a:rPr lang="en-US" sz="2800" dirty="0"/>
              <a:t>Corporate Culture</a:t>
            </a:r>
          </a:p>
          <a:p>
            <a:r>
              <a:rPr lang="en-US" sz="2800" dirty="0"/>
              <a:t>Local Culture</a:t>
            </a:r>
          </a:p>
          <a:p>
            <a:r>
              <a:rPr lang="en-US" sz="2800" dirty="0"/>
              <a:t>Local Laws</a:t>
            </a:r>
          </a:p>
          <a:p>
            <a:r>
              <a:rPr lang="en-US" sz="2800" dirty="0"/>
              <a:t>Language / Communications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E4ABC-F23D-A948-9FA0-FA7496F9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7" y="5884955"/>
            <a:ext cx="1178235" cy="743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90218-D26B-014B-AE2A-4973F1B3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81" y="5771221"/>
            <a:ext cx="971176" cy="9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B322-3696-4046-A7A8-06E81FEC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973668"/>
            <a:ext cx="10725373" cy="706964"/>
          </a:xfrm>
        </p:spPr>
        <p:txBody>
          <a:bodyPr/>
          <a:lstStyle/>
          <a:p>
            <a:pPr algn="ctr"/>
            <a:r>
              <a:rPr lang="en-US" sz="4000" dirty="0"/>
              <a:t>Insights to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966D-45F1-D247-8527-0B372BE6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152" y="2840509"/>
            <a:ext cx="9130059" cy="3416300"/>
          </a:xfrm>
        </p:spPr>
        <p:txBody>
          <a:bodyPr>
            <a:normAutofit/>
          </a:bodyPr>
          <a:lstStyle/>
          <a:p>
            <a:r>
              <a:rPr lang="en-US" sz="2800" dirty="0"/>
              <a:t>Treat as Equals</a:t>
            </a:r>
          </a:p>
          <a:p>
            <a:r>
              <a:rPr lang="en-US" sz="2800" dirty="0"/>
              <a:t>Teaching</a:t>
            </a:r>
          </a:p>
          <a:p>
            <a:r>
              <a:rPr lang="en-US" sz="2800" dirty="0"/>
              <a:t>Opportunities</a:t>
            </a:r>
          </a:p>
          <a:p>
            <a:r>
              <a:rPr lang="en-US" sz="2800" dirty="0"/>
              <a:t>be Professional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E4ABC-F23D-A948-9FA0-FA7496F9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7" y="5884955"/>
            <a:ext cx="1178235" cy="743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90218-D26B-014B-AE2A-4973F1B3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81" y="5771221"/>
            <a:ext cx="971176" cy="9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0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B322-3696-4046-A7A8-06E81FEC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973668"/>
            <a:ext cx="10725373" cy="706964"/>
          </a:xfrm>
        </p:spPr>
        <p:txBody>
          <a:bodyPr/>
          <a:lstStyle/>
          <a:p>
            <a:pPr algn="ctr"/>
            <a:r>
              <a:rPr lang="en-US" sz="4000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966D-45F1-D247-8527-0B372BE6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983" y="2549711"/>
            <a:ext cx="9452789" cy="3416300"/>
          </a:xfrm>
        </p:spPr>
        <p:txBody>
          <a:bodyPr>
            <a:normAutofit/>
          </a:bodyPr>
          <a:lstStyle/>
          <a:p>
            <a:r>
              <a:rPr lang="en-US" sz="2800" dirty="0"/>
              <a:t>ASEAN + Belt &amp; Road</a:t>
            </a:r>
          </a:p>
          <a:p>
            <a:r>
              <a:rPr lang="en-US" sz="2800" dirty="0"/>
              <a:t>RCEP + CTPP</a:t>
            </a:r>
          </a:p>
          <a:p>
            <a:r>
              <a:rPr lang="en-US" sz="2800" dirty="0"/>
              <a:t>Infrastructure Investments – China Growth Model</a:t>
            </a:r>
          </a:p>
          <a:p>
            <a:r>
              <a:rPr lang="en-US" sz="2800" dirty="0"/>
              <a:t>Infrastructure &gt; FDI &gt; Manufacturing &gt; Econ Growth</a:t>
            </a:r>
          </a:p>
          <a:p>
            <a:r>
              <a:rPr lang="en-US" sz="2800" dirty="0"/>
              <a:t>SOE &gt; Private Enterprises &gt; SME &gt; Living Standard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E4ABC-F23D-A948-9FA0-FA7496F9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7" y="5884955"/>
            <a:ext cx="1178235" cy="743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C8D42-0B60-3741-BB74-0472FFD42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67" y="5346396"/>
            <a:ext cx="1607028" cy="1607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7E61D-96B6-4A4A-97DB-DEBF0BA0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504" y="5884955"/>
            <a:ext cx="1587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B322-3696-4046-A7A8-06E81FEC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973668"/>
            <a:ext cx="10725373" cy="706964"/>
          </a:xfrm>
        </p:spPr>
        <p:txBody>
          <a:bodyPr/>
          <a:lstStyle/>
          <a:p>
            <a:pPr algn="ctr"/>
            <a:r>
              <a:rPr lang="en-US" sz="4000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966D-45F1-D247-8527-0B372BE6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81" y="2560468"/>
            <a:ext cx="9646426" cy="3416300"/>
          </a:xfrm>
        </p:spPr>
        <p:txBody>
          <a:bodyPr>
            <a:normAutofit/>
          </a:bodyPr>
          <a:lstStyle/>
          <a:p>
            <a:r>
              <a:rPr lang="en-US" sz="2800" dirty="0"/>
              <a:t>Hong Kong’s Reindustrialization 4.0</a:t>
            </a:r>
          </a:p>
          <a:p>
            <a:pPr lvl="2"/>
            <a:r>
              <a:rPr lang="en-US" sz="2000" dirty="0"/>
              <a:t>Manufacturing / IP / </a:t>
            </a:r>
            <a:r>
              <a:rPr lang="en-US" sz="2000" dirty="0" err="1"/>
              <a:t>Deisgn</a:t>
            </a:r>
            <a:r>
              <a:rPr lang="en-US" sz="2000" dirty="0"/>
              <a:t> / Technology</a:t>
            </a:r>
          </a:p>
          <a:p>
            <a:r>
              <a:rPr lang="en-US" sz="2800" dirty="0"/>
              <a:t>Professional Scopes</a:t>
            </a:r>
          </a:p>
          <a:p>
            <a:pPr lvl="2"/>
            <a:r>
              <a:rPr lang="en-US" sz="2000" dirty="0"/>
              <a:t>Finance / Accounting / Legal</a:t>
            </a:r>
          </a:p>
          <a:p>
            <a:r>
              <a:rPr lang="en-US" sz="2800" dirty="0"/>
              <a:t>Regional Financial Hub / Corporate HQ / SPV Hub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E4ABC-F23D-A948-9FA0-FA7496F9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7" y="5884955"/>
            <a:ext cx="1178235" cy="743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F79AC-389E-DF4F-B6FE-FD20C3F1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67" y="5346396"/>
            <a:ext cx="1607028" cy="1607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7B7E5-4385-C34C-9135-2AEFF4CD3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504" y="5884955"/>
            <a:ext cx="1587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B322-3696-4046-A7A8-06E81FEC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74" y="973668"/>
            <a:ext cx="10725373" cy="706964"/>
          </a:xfrm>
        </p:spPr>
        <p:txBody>
          <a:bodyPr/>
          <a:lstStyle/>
          <a:p>
            <a:pPr algn="ctr"/>
            <a:r>
              <a:rPr lang="en-US" sz="4000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966D-45F1-D247-8527-0B372BE6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495" y="2581984"/>
            <a:ext cx="8434121" cy="3416300"/>
          </a:xfrm>
        </p:spPr>
        <p:txBody>
          <a:bodyPr>
            <a:normAutofit/>
          </a:bodyPr>
          <a:lstStyle/>
          <a:p>
            <a:r>
              <a:rPr lang="en-US" sz="2800" dirty="0"/>
              <a:t>Country Risks</a:t>
            </a:r>
            <a:endParaRPr lang="en-US" sz="2000" dirty="0"/>
          </a:p>
          <a:p>
            <a:r>
              <a:rPr lang="en-US" sz="2800" dirty="0"/>
              <a:t>Political Risks</a:t>
            </a:r>
          </a:p>
          <a:p>
            <a:r>
              <a:rPr lang="en-US" sz="2800" dirty="0"/>
              <a:t>Financial Flow Risk - Currency Risks</a:t>
            </a:r>
          </a:p>
          <a:p>
            <a:r>
              <a:rPr lang="en-US" sz="2800" dirty="0"/>
              <a:t>Material Flow Risk - Supply Chain Risks</a:t>
            </a:r>
          </a:p>
          <a:p>
            <a:r>
              <a:rPr lang="en-US" sz="2800" dirty="0"/>
              <a:t>Information Flow Risk – Accuracy / Disruption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E4ABC-F23D-A948-9FA0-FA7496F9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7" y="5884955"/>
            <a:ext cx="1178235" cy="743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F79AC-389E-DF4F-B6FE-FD20C3F1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67" y="5346396"/>
            <a:ext cx="1607028" cy="1607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548006-FD8E-E74E-8E8D-3BB86209B56B}"/>
              </a:ext>
            </a:extLst>
          </p:cNvPr>
          <p:cNvSpPr txBox="1"/>
          <p:nvPr/>
        </p:nvSpPr>
        <p:spPr>
          <a:xfrm rot="20380201">
            <a:off x="2720100" y="3709764"/>
            <a:ext cx="6619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Risk Mitigation Procedures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14626-E24E-2B49-A527-B8EAA4DBB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504" y="5884955"/>
            <a:ext cx="1587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{E59FBB5D-B280-974C-BF75-7574FDCFD4B2}tf10001076</Template>
  <TotalTime>59</TotalTime>
  <Words>196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PowerPoint Presentation</vt:lpstr>
      <vt:lpstr>Opportunities &amp; Challenges in Overseas Projects</vt:lpstr>
      <vt:lpstr>Introduction to the Group</vt:lpstr>
      <vt:lpstr>Introduction to the Group</vt:lpstr>
      <vt:lpstr>Insights to Share</vt:lpstr>
      <vt:lpstr>Insights to Share</vt:lpstr>
      <vt:lpstr>Opportunities</vt:lpstr>
      <vt:lpstr>Opportunities</vt:lpstr>
      <vt:lpstr>Risks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Hayashi</dc:creator>
  <cp:lastModifiedBy>Anthony Hayashi</cp:lastModifiedBy>
  <cp:revision>6</cp:revision>
  <dcterms:created xsi:type="dcterms:W3CDTF">2021-01-06T17:19:46Z</dcterms:created>
  <dcterms:modified xsi:type="dcterms:W3CDTF">2021-01-06T18:19:36Z</dcterms:modified>
</cp:coreProperties>
</file>